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4"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5" r:id="rId27"/>
    <p:sldId id="270" r:id="rId28"/>
    <p:sldId id="336" r:id="rId29"/>
    <p:sldId id="310" r:id="rId30"/>
    <p:sldId id="311" r:id="rId31"/>
    <p:sldId id="312" r:id="rId32"/>
    <p:sldId id="314" r:id="rId33"/>
    <p:sldId id="313" r:id="rId34"/>
    <p:sldId id="315" r:id="rId35"/>
    <p:sldId id="316" r:id="rId36"/>
    <p:sldId id="317" r:id="rId37"/>
    <p:sldId id="294" r:id="rId38"/>
    <p:sldId id="296" r:id="rId39"/>
    <p:sldId id="337" r:id="rId40"/>
    <p:sldId id="338" r:id="rId41"/>
    <p:sldId id="321" r:id="rId42"/>
    <p:sldId id="322" r:id="rId43"/>
    <p:sldId id="323" r:id="rId44"/>
    <p:sldId id="324" r:id="rId45"/>
    <p:sldId id="288" r:id="rId46"/>
    <p:sldId id="289" r:id="rId47"/>
    <p:sldId id="339"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392" autoAdjust="0"/>
    <p:restoredTop sz="93657" autoAdjust="0"/>
  </p:normalViewPr>
  <p:slideViewPr>
    <p:cSldViewPr snapToGrid="0" snapToObjects="1">
      <p:cViewPr varScale="1">
        <p:scale>
          <a:sx n="67" d="100"/>
          <a:sy n="67" d="100"/>
        </p:scale>
        <p:origin x="244" y="44"/>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3365DF-0C40-496B-BD23-F2F1BFB3EDB0}" type="doc">
      <dgm:prSet loTypeId="urn:microsoft.com/office/officeart/2016/7/layout/VerticalSolidActionList" loCatId="List" qsTypeId="urn:microsoft.com/office/officeart/2005/8/quickstyle/simple2" qsCatId="simple" csTypeId="urn:microsoft.com/office/officeart/2005/8/colors/accent3_2" csCatId="accent3" phldr="1"/>
      <dgm:spPr/>
      <dgm:t>
        <a:bodyPr/>
        <a:lstStyle/>
        <a:p>
          <a:endParaRPr lang="en-US"/>
        </a:p>
      </dgm:t>
    </dgm:pt>
    <dgm:pt modelId="{7D5A8656-96F7-499D-A308-3065FF7B4A26}">
      <dgm:prSet/>
      <dgm:spPr/>
      <dgm:t>
        <a:bodyPr/>
        <a:lstStyle/>
        <a:p>
          <a:pPr>
            <a:defRPr b="1"/>
          </a:pPr>
          <a:r>
            <a:rPr lang="en-US"/>
            <a:t>Project background and context</a:t>
          </a:r>
        </a:p>
      </dgm:t>
    </dgm:pt>
    <dgm:pt modelId="{BECDAB3B-5D54-42B4-83C7-BDAE86BC01B0}" type="parTrans" cxnId="{41A53B1A-C67B-421B-B644-A7D9364E11CB}">
      <dgm:prSet/>
      <dgm:spPr/>
      <dgm:t>
        <a:bodyPr/>
        <a:lstStyle/>
        <a:p>
          <a:endParaRPr lang="en-US"/>
        </a:p>
      </dgm:t>
    </dgm:pt>
    <dgm:pt modelId="{48770B6C-A6CE-4A29-AB41-F2E629DA77CB}" type="sibTrans" cxnId="{41A53B1A-C67B-421B-B644-A7D9364E11CB}">
      <dgm:prSet/>
      <dgm:spPr/>
      <dgm:t>
        <a:bodyPr/>
        <a:lstStyle/>
        <a:p>
          <a:endParaRPr lang="en-US"/>
        </a:p>
      </dgm:t>
    </dgm:pt>
    <dgm:pt modelId="{938F2F82-83A4-4BC8-9B2E-D3A0F71BF687}">
      <dgm:prSet/>
      <dgm:spPr/>
      <dgm:t>
        <a:bodyPr/>
        <a:lstStyle/>
        <a:p>
          <a:r>
            <a:rPr lang="en-US" dirty="0">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lang="en-US" dirty="0"/>
        </a:p>
      </dgm:t>
    </dgm:pt>
    <dgm:pt modelId="{150E2ADF-B190-486F-92AF-EC8DBE426CAF}" type="parTrans" cxnId="{40936A8F-9B7E-4FEE-A980-92D9BDD5887D}">
      <dgm:prSet/>
      <dgm:spPr/>
      <dgm:t>
        <a:bodyPr/>
        <a:lstStyle/>
        <a:p>
          <a:endParaRPr lang="en-US"/>
        </a:p>
      </dgm:t>
    </dgm:pt>
    <dgm:pt modelId="{69FED8EF-91BF-4D2D-A629-23CE95D31074}" type="sibTrans" cxnId="{40936A8F-9B7E-4FEE-A980-92D9BDD5887D}">
      <dgm:prSet/>
      <dgm:spPr/>
      <dgm:t>
        <a:bodyPr/>
        <a:lstStyle/>
        <a:p>
          <a:endParaRPr lang="en-US"/>
        </a:p>
      </dgm:t>
    </dgm:pt>
    <dgm:pt modelId="{3C82DEE0-0B95-49C9-9D83-F1338EF918BC}">
      <dgm:prSet/>
      <dgm:spPr/>
      <dgm:t>
        <a:bodyPr/>
        <a:lstStyle/>
        <a:p>
          <a:pPr>
            <a:defRPr b="1"/>
          </a:pPr>
          <a:r>
            <a:rPr lang="en-US"/>
            <a:t>Problems you want find answers</a:t>
          </a:r>
        </a:p>
      </dgm:t>
    </dgm:pt>
    <dgm:pt modelId="{7D88A1AB-4172-4FDC-83F6-E215B8E27D42}" type="parTrans" cxnId="{457F4814-C2F8-459E-8E93-9EABF28CC095}">
      <dgm:prSet/>
      <dgm:spPr/>
      <dgm:t>
        <a:bodyPr/>
        <a:lstStyle/>
        <a:p>
          <a:endParaRPr lang="en-US"/>
        </a:p>
      </dgm:t>
    </dgm:pt>
    <dgm:pt modelId="{D55DC216-05F0-4758-9C4F-AD21C051B1D0}" type="sibTrans" cxnId="{457F4814-C2F8-459E-8E93-9EABF28CC095}">
      <dgm:prSet/>
      <dgm:spPr/>
      <dgm:t>
        <a:bodyPr/>
        <a:lstStyle/>
        <a:p>
          <a:endParaRPr lang="en-US"/>
        </a:p>
      </dgm:t>
    </dgm:pt>
    <dgm:pt modelId="{6691DFA5-CEAB-45F9-B3E5-4114D160A861}">
      <dgm:prSet/>
      <dgm:spPr/>
      <dgm:t>
        <a:bodyPr/>
        <a:lstStyle/>
        <a:p>
          <a:pPr>
            <a:buFont typeface="Arial" panose="020B0604020202020204" pitchFamily="34" charset="0"/>
            <a:buChar char="•"/>
          </a:pPr>
          <a:r>
            <a:rPr lang="en-US">
              <a:latin typeface="Abadi" panose="020B0604020104020204" pitchFamily="34" charset="0"/>
            </a:rPr>
            <a:t>What factors determine if the rocket will land successfully?</a:t>
          </a:r>
        </a:p>
      </dgm:t>
    </dgm:pt>
    <dgm:pt modelId="{F96117CC-BF5D-47A6-BE48-56CFAAC4CBD5}" type="parTrans" cxnId="{76C0345F-BAE0-4763-B16E-57D2DB98754B}">
      <dgm:prSet/>
      <dgm:spPr/>
      <dgm:t>
        <a:bodyPr/>
        <a:lstStyle/>
        <a:p>
          <a:endParaRPr lang="en-US"/>
        </a:p>
      </dgm:t>
    </dgm:pt>
    <dgm:pt modelId="{A2BF4AFB-51D8-4627-BF2C-4648B1A3817E}" type="sibTrans" cxnId="{76C0345F-BAE0-4763-B16E-57D2DB98754B}">
      <dgm:prSet/>
      <dgm:spPr/>
      <dgm:t>
        <a:bodyPr/>
        <a:lstStyle/>
        <a:p>
          <a:endParaRPr lang="en-US"/>
        </a:p>
      </dgm:t>
    </dgm:pt>
    <dgm:pt modelId="{57C9A974-0057-41C6-B0F6-C2111974C4C9}">
      <dgm:prSet/>
      <dgm:spPr/>
      <dgm:t>
        <a:bodyPr/>
        <a:lstStyle/>
        <a:p>
          <a:pPr>
            <a:buFont typeface="Wingdings" panose="05000000000000000000" pitchFamily="2" charset="2"/>
            <a:buChar char="Ø"/>
          </a:pPr>
          <a:r>
            <a:rPr lang="en-US">
              <a:latin typeface="Abadi" panose="020B0604020104020204" pitchFamily="34" charset="0"/>
            </a:rPr>
            <a:t>The interaction amongst various features that determine the success rate of a successful landing.</a:t>
          </a:r>
        </a:p>
      </dgm:t>
    </dgm:pt>
    <dgm:pt modelId="{E89402B2-34FF-4507-9C68-2311B2F7F328}" type="parTrans" cxnId="{E34A5435-BE8F-4273-A0A9-27BA893A2C96}">
      <dgm:prSet/>
      <dgm:spPr/>
      <dgm:t>
        <a:bodyPr/>
        <a:lstStyle/>
        <a:p>
          <a:endParaRPr lang="es-PA"/>
        </a:p>
      </dgm:t>
    </dgm:pt>
    <dgm:pt modelId="{A6591F43-9FFF-4B84-9AF1-71B94669D647}" type="sibTrans" cxnId="{E34A5435-BE8F-4273-A0A9-27BA893A2C96}">
      <dgm:prSet/>
      <dgm:spPr/>
      <dgm:t>
        <a:bodyPr/>
        <a:lstStyle/>
        <a:p>
          <a:endParaRPr lang="es-PA"/>
        </a:p>
      </dgm:t>
    </dgm:pt>
    <dgm:pt modelId="{1306D57E-8541-4189-A021-1FE3AC60C570}">
      <dgm:prSet/>
      <dgm:spPr/>
      <dgm:t>
        <a:bodyPr/>
        <a:lstStyle/>
        <a:p>
          <a:pPr>
            <a:buFont typeface="Wingdings" panose="05000000000000000000" pitchFamily="2" charset="2"/>
            <a:buChar char="Ø"/>
          </a:pPr>
          <a:r>
            <a:rPr lang="en-US">
              <a:latin typeface="Abadi" panose="020B0604020104020204" pitchFamily="34" charset="0"/>
            </a:rPr>
            <a:t>What operating conditions needs to be in place to ensure a successful landing program.</a:t>
          </a:r>
        </a:p>
      </dgm:t>
    </dgm:pt>
    <dgm:pt modelId="{E8A5CA51-7751-4B4E-99F9-2510DEDA28C8}" type="parTrans" cxnId="{E5638158-B10C-4C2E-A000-E18012149CE3}">
      <dgm:prSet/>
      <dgm:spPr/>
      <dgm:t>
        <a:bodyPr/>
        <a:lstStyle/>
        <a:p>
          <a:endParaRPr lang="es-PA"/>
        </a:p>
      </dgm:t>
    </dgm:pt>
    <dgm:pt modelId="{D0702055-3B76-441A-BC05-A8522AC6FC00}" type="sibTrans" cxnId="{E5638158-B10C-4C2E-A000-E18012149CE3}">
      <dgm:prSet/>
      <dgm:spPr/>
      <dgm:t>
        <a:bodyPr/>
        <a:lstStyle/>
        <a:p>
          <a:endParaRPr lang="es-PA"/>
        </a:p>
      </dgm:t>
    </dgm:pt>
    <dgm:pt modelId="{FDD70450-6B24-43CC-AEBB-518A763DB5DF}" type="pres">
      <dgm:prSet presAssocID="{593365DF-0C40-496B-BD23-F2F1BFB3EDB0}" presName="Name0" presStyleCnt="0">
        <dgm:presLayoutVars>
          <dgm:dir/>
          <dgm:animLvl val="lvl"/>
          <dgm:resizeHandles val="exact"/>
        </dgm:presLayoutVars>
      </dgm:prSet>
      <dgm:spPr/>
    </dgm:pt>
    <dgm:pt modelId="{A0261824-C4A8-4408-84D6-70BD998C123E}" type="pres">
      <dgm:prSet presAssocID="{7D5A8656-96F7-499D-A308-3065FF7B4A26}" presName="linNode" presStyleCnt="0"/>
      <dgm:spPr/>
    </dgm:pt>
    <dgm:pt modelId="{96270C52-CE10-4964-BDBB-F5C306326D5F}" type="pres">
      <dgm:prSet presAssocID="{7D5A8656-96F7-499D-A308-3065FF7B4A26}" presName="parentText" presStyleLbl="alignNode1" presStyleIdx="0" presStyleCnt="2">
        <dgm:presLayoutVars>
          <dgm:chMax val="1"/>
          <dgm:bulletEnabled/>
        </dgm:presLayoutVars>
      </dgm:prSet>
      <dgm:spPr/>
    </dgm:pt>
    <dgm:pt modelId="{6F3E85E0-CABE-4C8B-B441-081CED3E38F3}" type="pres">
      <dgm:prSet presAssocID="{7D5A8656-96F7-499D-A308-3065FF7B4A26}" presName="descendantText" presStyleLbl="alignAccFollowNode1" presStyleIdx="0" presStyleCnt="2">
        <dgm:presLayoutVars>
          <dgm:bulletEnabled/>
        </dgm:presLayoutVars>
      </dgm:prSet>
      <dgm:spPr/>
    </dgm:pt>
    <dgm:pt modelId="{7413587D-3FEF-4735-9B53-C0501C293EAE}" type="pres">
      <dgm:prSet presAssocID="{48770B6C-A6CE-4A29-AB41-F2E629DA77CB}" presName="sp" presStyleCnt="0"/>
      <dgm:spPr/>
    </dgm:pt>
    <dgm:pt modelId="{5E8BFA97-AE6F-44D6-8660-E3F259AD25CB}" type="pres">
      <dgm:prSet presAssocID="{3C82DEE0-0B95-49C9-9D83-F1338EF918BC}" presName="linNode" presStyleCnt="0"/>
      <dgm:spPr/>
    </dgm:pt>
    <dgm:pt modelId="{0113BD30-4BEF-4379-A2D3-5F2B93F049F4}" type="pres">
      <dgm:prSet presAssocID="{3C82DEE0-0B95-49C9-9D83-F1338EF918BC}" presName="parentText" presStyleLbl="alignNode1" presStyleIdx="1" presStyleCnt="2">
        <dgm:presLayoutVars>
          <dgm:chMax val="1"/>
          <dgm:bulletEnabled/>
        </dgm:presLayoutVars>
      </dgm:prSet>
      <dgm:spPr/>
    </dgm:pt>
    <dgm:pt modelId="{F68F9A30-0B6B-4E61-A3AA-7FFA83CF8726}" type="pres">
      <dgm:prSet presAssocID="{3C82DEE0-0B95-49C9-9D83-F1338EF918BC}" presName="descendantText" presStyleLbl="alignAccFollowNode1" presStyleIdx="1" presStyleCnt="2">
        <dgm:presLayoutVars>
          <dgm:bulletEnabled/>
        </dgm:presLayoutVars>
      </dgm:prSet>
      <dgm:spPr/>
    </dgm:pt>
  </dgm:ptLst>
  <dgm:cxnLst>
    <dgm:cxn modelId="{C5E6800F-A08E-4F7F-A72B-F037EB5CFC75}" type="presOf" srcId="{938F2F82-83A4-4BC8-9B2E-D3A0F71BF687}" destId="{6F3E85E0-CABE-4C8B-B441-081CED3E38F3}" srcOrd="0" destOrd="0" presId="urn:microsoft.com/office/officeart/2016/7/layout/VerticalSolidActionList"/>
    <dgm:cxn modelId="{457F4814-C2F8-459E-8E93-9EABF28CC095}" srcId="{593365DF-0C40-496B-BD23-F2F1BFB3EDB0}" destId="{3C82DEE0-0B95-49C9-9D83-F1338EF918BC}" srcOrd="1" destOrd="0" parTransId="{7D88A1AB-4172-4FDC-83F6-E215B8E27D42}" sibTransId="{D55DC216-05F0-4758-9C4F-AD21C051B1D0}"/>
    <dgm:cxn modelId="{41A53B1A-C67B-421B-B644-A7D9364E11CB}" srcId="{593365DF-0C40-496B-BD23-F2F1BFB3EDB0}" destId="{7D5A8656-96F7-499D-A308-3065FF7B4A26}" srcOrd="0" destOrd="0" parTransId="{BECDAB3B-5D54-42B4-83C7-BDAE86BC01B0}" sibTransId="{48770B6C-A6CE-4A29-AB41-F2E629DA77CB}"/>
    <dgm:cxn modelId="{59217021-8F90-4E9F-9393-2F3EA48E0E1C}" type="presOf" srcId="{593365DF-0C40-496B-BD23-F2F1BFB3EDB0}" destId="{FDD70450-6B24-43CC-AEBB-518A763DB5DF}" srcOrd="0" destOrd="0" presId="urn:microsoft.com/office/officeart/2016/7/layout/VerticalSolidActionList"/>
    <dgm:cxn modelId="{015E1B23-3782-45A2-B329-3DC489F0D001}" type="presOf" srcId="{6691DFA5-CEAB-45F9-B3E5-4114D160A861}" destId="{F68F9A30-0B6B-4E61-A3AA-7FFA83CF8726}" srcOrd="0" destOrd="0" presId="urn:microsoft.com/office/officeart/2016/7/layout/VerticalSolidActionList"/>
    <dgm:cxn modelId="{E34A5435-BE8F-4273-A0A9-27BA893A2C96}" srcId="{3C82DEE0-0B95-49C9-9D83-F1338EF918BC}" destId="{57C9A974-0057-41C6-B0F6-C2111974C4C9}" srcOrd="1" destOrd="0" parTransId="{E89402B2-34FF-4507-9C68-2311B2F7F328}" sibTransId="{A6591F43-9FFF-4B84-9AF1-71B94669D647}"/>
    <dgm:cxn modelId="{76C0345F-BAE0-4763-B16E-57D2DB98754B}" srcId="{3C82DEE0-0B95-49C9-9D83-F1338EF918BC}" destId="{6691DFA5-CEAB-45F9-B3E5-4114D160A861}" srcOrd="0" destOrd="0" parTransId="{F96117CC-BF5D-47A6-BE48-56CFAAC4CBD5}" sibTransId="{A2BF4AFB-51D8-4627-BF2C-4648B1A3817E}"/>
    <dgm:cxn modelId="{99FC1D62-08BF-4D99-B289-EDBC282FF1D8}" type="presOf" srcId="{7D5A8656-96F7-499D-A308-3065FF7B4A26}" destId="{96270C52-CE10-4964-BDBB-F5C306326D5F}" srcOrd="0" destOrd="0" presId="urn:microsoft.com/office/officeart/2016/7/layout/VerticalSolidActionList"/>
    <dgm:cxn modelId="{4BD1D26D-746F-4066-9017-E81E7EA25E2F}" type="presOf" srcId="{1306D57E-8541-4189-A021-1FE3AC60C570}" destId="{F68F9A30-0B6B-4E61-A3AA-7FFA83CF8726}" srcOrd="0" destOrd="2" presId="urn:microsoft.com/office/officeart/2016/7/layout/VerticalSolidActionList"/>
    <dgm:cxn modelId="{D130D954-4CB7-4AFD-BD1A-8760B2034870}" type="presOf" srcId="{3C82DEE0-0B95-49C9-9D83-F1338EF918BC}" destId="{0113BD30-4BEF-4379-A2D3-5F2B93F049F4}" srcOrd="0" destOrd="0" presId="urn:microsoft.com/office/officeart/2016/7/layout/VerticalSolidActionList"/>
    <dgm:cxn modelId="{E5638158-B10C-4C2E-A000-E18012149CE3}" srcId="{3C82DEE0-0B95-49C9-9D83-F1338EF918BC}" destId="{1306D57E-8541-4189-A021-1FE3AC60C570}" srcOrd="2" destOrd="0" parTransId="{E8A5CA51-7751-4B4E-99F9-2510DEDA28C8}" sibTransId="{D0702055-3B76-441A-BC05-A8522AC6FC00}"/>
    <dgm:cxn modelId="{40936A8F-9B7E-4FEE-A980-92D9BDD5887D}" srcId="{7D5A8656-96F7-499D-A308-3065FF7B4A26}" destId="{938F2F82-83A4-4BC8-9B2E-D3A0F71BF687}" srcOrd="0" destOrd="0" parTransId="{150E2ADF-B190-486F-92AF-EC8DBE426CAF}" sibTransId="{69FED8EF-91BF-4D2D-A629-23CE95D31074}"/>
    <dgm:cxn modelId="{1CE987BC-BDAC-4E13-A7B6-B96AF064DFFF}" type="presOf" srcId="{57C9A974-0057-41C6-B0F6-C2111974C4C9}" destId="{F68F9A30-0B6B-4E61-A3AA-7FFA83CF8726}" srcOrd="0" destOrd="1" presId="urn:microsoft.com/office/officeart/2016/7/layout/VerticalSolidActionList"/>
    <dgm:cxn modelId="{EE759DCC-A0FE-4228-A43D-F898A208A69E}" type="presParOf" srcId="{FDD70450-6B24-43CC-AEBB-518A763DB5DF}" destId="{A0261824-C4A8-4408-84D6-70BD998C123E}" srcOrd="0" destOrd="0" presId="urn:microsoft.com/office/officeart/2016/7/layout/VerticalSolidActionList"/>
    <dgm:cxn modelId="{5FAE4D34-4C61-4636-9857-BCC021C6463C}" type="presParOf" srcId="{A0261824-C4A8-4408-84D6-70BD998C123E}" destId="{96270C52-CE10-4964-BDBB-F5C306326D5F}" srcOrd="0" destOrd="0" presId="urn:microsoft.com/office/officeart/2016/7/layout/VerticalSolidActionList"/>
    <dgm:cxn modelId="{A25DEA0F-A873-4BD3-918B-BD4D85F2C81B}" type="presParOf" srcId="{A0261824-C4A8-4408-84D6-70BD998C123E}" destId="{6F3E85E0-CABE-4C8B-B441-081CED3E38F3}" srcOrd="1" destOrd="0" presId="urn:microsoft.com/office/officeart/2016/7/layout/VerticalSolidActionList"/>
    <dgm:cxn modelId="{06A9E115-1C83-455B-9726-E1426BE853A4}" type="presParOf" srcId="{FDD70450-6B24-43CC-AEBB-518A763DB5DF}" destId="{7413587D-3FEF-4735-9B53-C0501C293EAE}" srcOrd="1" destOrd="0" presId="urn:microsoft.com/office/officeart/2016/7/layout/VerticalSolidActionList"/>
    <dgm:cxn modelId="{BB9F8312-53FC-4A62-977C-99CB1663C389}" type="presParOf" srcId="{FDD70450-6B24-43CC-AEBB-518A763DB5DF}" destId="{5E8BFA97-AE6F-44D6-8660-E3F259AD25CB}" srcOrd="2" destOrd="0" presId="urn:microsoft.com/office/officeart/2016/7/layout/VerticalSolidActionList"/>
    <dgm:cxn modelId="{176C8883-CD8A-480E-AC75-4BB5FA4EC006}" type="presParOf" srcId="{5E8BFA97-AE6F-44D6-8660-E3F259AD25CB}" destId="{0113BD30-4BEF-4379-A2D3-5F2B93F049F4}" srcOrd="0" destOrd="0" presId="urn:microsoft.com/office/officeart/2016/7/layout/VerticalSolidActionList"/>
    <dgm:cxn modelId="{185F26B9-426F-4A86-B736-735FF05D3347}" type="presParOf" srcId="{5E8BFA97-AE6F-44D6-8660-E3F259AD25CB}" destId="{F68F9A30-0B6B-4E61-A3AA-7FFA83CF8726}" srcOrd="1" destOrd="0" presId="urn:microsoft.com/office/officeart/2016/7/layout/VerticalSolidAc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3E85E0-CABE-4C8B-B441-081CED3E38F3}">
      <dsp:nvSpPr>
        <dsp:cNvPr id="0" name=""/>
        <dsp:cNvSpPr/>
      </dsp:nvSpPr>
      <dsp:spPr>
        <a:xfrm>
          <a:off x="2103120" y="382"/>
          <a:ext cx="8412480" cy="2111928"/>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225" tIns="536430" rIns="163225" bIns="536430" numCol="1" spcCol="1270" anchor="ctr" anchorCtr="0">
          <a:noAutofit/>
        </a:bodyPr>
        <a:lstStyle/>
        <a:p>
          <a:pPr marL="0" lvl="0" indent="0" algn="l" defTabSz="577850">
            <a:lnSpc>
              <a:spcPct val="90000"/>
            </a:lnSpc>
            <a:spcBef>
              <a:spcPct val="0"/>
            </a:spcBef>
            <a:spcAft>
              <a:spcPct val="35000"/>
            </a:spcAft>
            <a:buNone/>
          </a:pPr>
          <a:r>
            <a:rPr lang="en-US" sz="1300" kern="1200" dirty="0">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lang="en-US" sz="1300" kern="1200" dirty="0"/>
        </a:p>
      </dsp:txBody>
      <dsp:txXfrm>
        <a:off x="2103120" y="382"/>
        <a:ext cx="8412480" cy="2111928"/>
      </dsp:txXfrm>
    </dsp:sp>
    <dsp:sp modelId="{96270C52-CE10-4964-BDBB-F5C306326D5F}">
      <dsp:nvSpPr>
        <dsp:cNvPr id="0" name=""/>
        <dsp:cNvSpPr/>
      </dsp:nvSpPr>
      <dsp:spPr>
        <a:xfrm>
          <a:off x="0" y="382"/>
          <a:ext cx="2103120" cy="211192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11290" tIns="208612" rIns="111290" bIns="208612" numCol="1" spcCol="1270" anchor="ctr" anchorCtr="0">
          <a:noAutofit/>
        </a:bodyPr>
        <a:lstStyle/>
        <a:p>
          <a:pPr marL="0" lvl="0" indent="0" algn="ctr" defTabSz="755650">
            <a:lnSpc>
              <a:spcPct val="90000"/>
            </a:lnSpc>
            <a:spcBef>
              <a:spcPct val="0"/>
            </a:spcBef>
            <a:spcAft>
              <a:spcPct val="35000"/>
            </a:spcAft>
            <a:buNone/>
            <a:defRPr b="1"/>
          </a:pPr>
          <a:r>
            <a:rPr lang="en-US" sz="1700" kern="1200"/>
            <a:t>Project background and context</a:t>
          </a:r>
        </a:p>
      </dsp:txBody>
      <dsp:txXfrm>
        <a:off x="0" y="382"/>
        <a:ext cx="2103120" cy="2111928"/>
      </dsp:txXfrm>
    </dsp:sp>
    <dsp:sp modelId="{F68F9A30-0B6B-4E61-A3AA-7FFA83CF8726}">
      <dsp:nvSpPr>
        <dsp:cNvPr id="0" name=""/>
        <dsp:cNvSpPr/>
      </dsp:nvSpPr>
      <dsp:spPr>
        <a:xfrm>
          <a:off x="2103120" y="2239026"/>
          <a:ext cx="8412480" cy="2111928"/>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225" tIns="536430" rIns="163225" bIns="53643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kern="1200">
              <a:latin typeface="Abadi" panose="020B0604020104020204" pitchFamily="34" charset="0"/>
            </a:rPr>
            <a:t>What factors determine if the rocket will land successfully?</a:t>
          </a:r>
        </a:p>
        <a:p>
          <a:pPr marL="0" lvl="0" indent="0" algn="l" defTabSz="577850">
            <a:lnSpc>
              <a:spcPct val="90000"/>
            </a:lnSpc>
            <a:spcBef>
              <a:spcPct val="0"/>
            </a:spcBef>
            <a:spcAft>
              <a:spcPct val="35000"/>
            </a:spcAft>
            <a:buFont typeface="Wingdings" panose="05000000000000000000" pitchFamily="2" charset="2"/>
            <a:buNone/>
          </a:pPr>
          <a:r>
            <a:rPr lang="en-US" sz="1300" kern="1200">
              <a:latin typeface="Abadi" panose="020B0604020104020204" pitchFamily="34" charset="0"/>
            </a:rPr>
            <a:t>The interaction amongst various features that determine the success rate of a successful landing.</a:t>
          </a:r>
        </a:p>
        <a:p>
          <a:pPr marL="0" lvl="0" indent="0" algn="l" defTabSz="577850">
            <a:lnSpc>
              <a:spcPct val="90000"/>
            </a:lnSpc>
            <a:spcBef>
              <a:spcPct val="0"/>
            </a:spcBef>
            <a:spcAft>
              <a:spcPct val="35000"/>
            </a:spcAft>
            <a:buFont typeface="Wingdings" panose="05000000000000000000" pitchFamily="2" charset="2"/>
            <a:buNone/>
          </a:pPr>
          <a:r>
            <a:rPr lang="en-US" sz="1300" kern="1200">
              <a:latin typeface="Abadi" panose="020B0604020104020204" pitchFamily="34" charset="0"/>
            </a:rPr>
            <a:t>What operating conditions needs to be in place to ensure a successful landing program.</a:t>
          </a:r>
        </a:p>
      </dsp:txBody>
      <dsp:txXfrm>
        <a:off x="2103120" y="2239026"/>
        <a:ext cx="8412480" cy="2111928"/>
      </dsp:txXfrm>
    </dsp:sp>
    <dsp:sp modelId="{0113BD30-4BEF-4379-A2D3-5F2B93F049F4}">
      <dsp:nvSpPr>
        <dsp:cNvPr id="0" name=""/>
        <dsp:cNvSpPr/>
      </dsp:nvSpPr>
      <dsp:spPr>
        <a:xfrm>
          <a:off x="0" y="2239026"/>
          <a:ext cx="2103120" cy="211192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11290" tIns="208612" rIns="111290" bIns="208612" numCol="1" spcCol="1270" anchor="ctr" anchorCtr="0">
          <a:noAutofit/>
        </a:bodyPr>
        <a:lstStyle/>
        <a:p>
          <a:pPr marL="0" lvl="0" indent="0" algn="ctr" defTabSz="755650">
            <a:lnSpc>
              <a:spcPct val="90000"/>
            </a:lnSpc>
            <a:spcBef>
              <a:spcPct val="0"/>
            </a:spcBef>
            <a:spcAft>
              <a:spcPct val="35000"/>
            </a:spcAft>
            <a:buNone/>
            <a:defRPr b="1"/>
          </a:pPr>
          <a:r>
            <a:rPr lang="en-US" sz="1700" kern="1200"/>
            <a:t>Problems you want find answers</a:t>
          </a:r>
        </a:p>
      </dsp:txBody>
      <dsp:txXfrm>
        <a:off x="0" y="2239026"/>
        <a:ext cx="2103120" cy="2111928"/>
      </dsp:txXfrm>
    </dsp:sp>
  </dsp:spTree>
</dsp:drawing>
</file>

<file path=ppt/diagrams/layout1.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9/3/2022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A"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588377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A"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4286045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A"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3188893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danj28-CIO/Final-Capstone/blob/main/labs-jupyter-spacex-Data%20wrangling.ipynb" TargetMode="External"/><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danj28-CIO/Final-Capstone/blob/main/jupyter-labs-eda-dataviz.ipynb" TargetMode="External"/><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Adanj28-CIO/Final-Capstone/blob/main/jupyter-labs-eda-sql-coursera_sqllite.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danj28-CIO/Final-Capstone/blob/main/lab_jupyter_launch_site_location.ipynb" TargetMode="External"/><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danj28-CIO/Final-Capstone/blob/main/spacex_dash_app.py" TargetMode="External"/><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danj28-CIO/Final-Capstone/blob/main/SpaceX_Machine%20Learning%20Prediction_Part_5.ipynb" TargetMode="External"/><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26.sv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26.sv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26.sv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26.sv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image" Target="../media/image26.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3.png"/><Relationship Id="rId1" Type="http://schemas.openxmlformats.org/officeDocument/2006/relationships/slideLayout" Target="../slideLayouts/slideLayout1.xml"/><Relationship Id="rId4" Type="http://schemas.openxmlformats.org/officeDocument/2006/relationships/image" Target="../media/image26.sv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26.sv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5.png"/><Relationship Id="rId1" Type="http://schemas.openxmlformats.org/officeDocument/2006/relationships/slideLayout" Target="../slideLayouts/slideLayout1.xml"/><Relationship Id="rId4" Type="http://schemas.openxmlformats.org/officeDocument/2006/relationships/image" Target="../media/image26.svg"/></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5.png"/><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6.svg"/><Relationship Id="rId9" Type="http://schemas.microsoft.com/office/2007/relationships/diagramDrawing" Target="../diagrams/drawing1.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api.spacexdata.com/v4/launches/past"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danj28-CIO/Final-Capstone/blob/main/jupyter-labs-spacex-data-collection-api.ipynb" TargetMode="External"/><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danj28-CIO/Final-Capstone/blob/main/jupyter-labs-webscraping.ipynb" TargetMode="External"/><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Adán</a:t>
            </a:r>
            <a:r>
              <a:rPr lang="en-US" dirty="0">
                <a:solidFill>
                  <a:schemeClr val="bg2"/>
                </a:solidFill>
                <a:latin typeface="Abadi"/>
                <a:ea typeface="SF Pro" pitchFamily="2" charset="0"/>
                <a:cs typeface="SF Pro" pitchFamily="2" charset="0"/>
              </a:rPr>
              <a:t> Jiménez</a:t>
            </a:r>
          </a:p>
          <a:p>
            <a:r>
              <a:rPr lang="en-US" dirty="0">
                <a:solidFill>
                  <a:schemeClr val="bg2"/>
                </a:solidFill>
                <a:latin typeface="Abadi" panose="020B0604020104020204" pitchFamily="34" charset="0"/>
                <a:ea typeface="SF Pro" pitchFamily="2" charset="0"/>
                <a:cs typeface="SF Pro" pitchFamily="2" charset="0"/>
              </a:rPr>
              <a:t>20/08/2022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927969" cy="4351338"/>
          </a:xfrm>
          <a:prstGeom prst="rect">
            <a:avLst/>
          </a:prstGeom>
        </p:spPr>
        <p:txBody>
          <a:bodyPr/>
          <a:lstStyle/>
          <a:p>
            <a:r>
              <a:rPr lang="en-US" sz="2200" dirty="0">
                <a:solidFill>
                  <a:schemeClr val="accent3">
                    <a:lumMod val="25000"/>
                  </a:schemeClr>
                </a:solidFill>
                <a:latin typeface="Abadi" panose="020B0604020104020204" pitchFamily="34" charset="0"/>
              </a:rPr>
              <a:t>We performed an exploratory analysis of the data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a:t>
            </a:r>
          </a:p>
          <a:p>
            <a:r>
              <a:rPr lang="en-US" sz="2200" dirty="0">
                <a:solidFill>
                  <a:schemeClr val="accent3">
                    <a:lumMod val="25000"/>
                  </a:schemeClr>
                </a:solidFill>
                <a:latin typeface="Abadi" panose="020B0604020104020204" pitchFamily="34" charset="0"/>
              </a:rPr>
              <a:t>We created the landing results label from the results column and exported the results to csv.</a:t>
            </a:r>
          </a:p>
          <a:p>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https://github.com/Adanj28-CIO/Final-Capstone/blob/main/labs-jupyter-spacex-Data%20wrangling.ipynb</a:t>
            </a:r>
            <a:r>
              <a:rPr lang="en-US" sz="2200" dirty="0">
                <a:solidFill>
                  <a:schemeClr val="accent3">
                    <a:lumMod val="25000"/>
                  </a:schemeClr>
                </a:solidFill>
                <a:latin typeface="Abadi" panose="020B0604020104020204" pitchFamily="34" charset="0"/>
              </a:rPr>
              <a:t> </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Imagen 1">
            <a:extLst>
              <a:ext uri="{FF2B5EF4-FFF2-40B4-BE49-F238E27FC236}">
                <a16:creationId xmlns:a16="http://schemas.microsoft.com/office/drawing/2014/main" id="{4CD2EFC6-4E2A-C686-1186-FEEE8160171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00900" y="1825625"/>
            <a:ext cx="3754152" cy="2983251"/>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02119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URL notebook:</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hlinkClick r:id="rId3"/>
              </a:rPr>
              <a:t>https://github.com/Adanj28-CIO/Final-Capstone/blob/main/jupyter-labs-eda-dataviz.ipynb</a:t>
            </a:r>
            <a:r>
              <a:rPr lang="en-US" sz="2200" dirty="0">
                <a:solidFill>
                  <a:schemeClr val="accent3">
                    <a:lumMod val="25000"/>
                  </a:schemeClr>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Imagen 5">
            <a:extLst>
              <a:ext uri="{FF2B5EF4-FFF2-40B4-BE49-F238E27FC236}">
                <a16:creationId xmlns:a16="http://schemas.microsoft.com/office/drawing/2014/main" id="{C17370B0-5342-1D8B-E65E-07890AB91EF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520213" y="1587658"/>
            <a:ext cx="3685618" cy="2199482"/>
          </a:xfrm>
          <a:prstGeom prst="rect">
            <a:avLst/>
          </a:prstGeom>
        </p:spPr>
      </p:pic>
      <p:pic>
        <p:nvPicPr>
          <p:cNvPr id="8" name="Imagen 7">
            <a:extLst>
              <a:ext uri="{FF2B5EF4-FFF2-40B4-BE49-F238E27FC236}">
                <a16:creationId xmlns:a16="http://schemas.microsoft.com/office/drawing/2014/main" id="{CB8EE875-1459-C2FE-9518-83E94BA66E3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520213" y="3885240"/>
            <a:ext cx="3685618" cy="2291723"/>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78915"/>
            <a:ext cx="10926690" cy="4351338"/>
          </a:xfrm>
          <a:prstGeom prst="rect">
            <a:avLst/>
          </a:prstGeom>
        </p:spPr>
        <p:txBody>
          <a:bodyPr lIns="91440" tIns="45720" rIns="91440" bIns="45720" anchor="t"/>
          <a:lstStyle/>
          <a:p>
            <a:pPr>
              <a:lnSpc>
                <a:spcPct val="100000"/>
              </a:lnSpc>
              <a:spcBef>
                <a:spcPts val="1400"/>
              </a:spcBef>
            </a:pPr>
            <a:r>
              <a:rPr lang="en-US" sz="1600" dirty="0">
                <a:solidFill>
                  <a:schemeClr val="accent3">
                    <a:lumMod val="25000"/>
                  </a:schemeClr>
                </a:solidFill>
                <a:latin typeface="Abadi"/>
              </a:rPr>
              <a:t>We loaded the SpaceX dataset into a sqlite3 database without leaving the </a:t>
            </a:r>
            <a:r>
              <a:rPr lang="en-US" sz="1600" dirty="0" err="1">
                <a:solidFill>
                  <a:schemeClr val="accent3">
                    <a:lumMod val="25000"/>
                  </a:schemeClr>
                </a:solidFill>
                <a:latin typeface="Abadi"/>
              </a:rPr>
              <a:t>jupyter</a:t>
            </a:r>
            <a:r>
              <a:rPr lang="en-US" sz="1600" dirty="0">
                <a:solidFill>
                  <a:schemeClr val="accent3">
                    <a:lumMod val="25000"/>
                  </a:schemeClr>
                </a:solidFill>
                <a:latin typeface="Abadi"/>
              </a:rPr>
              <a:t> notebook.</a:t>
            </a:r>
          </a:p>
          <a:p>
            <a:pPr>
              <a:lnSpc>
                <a:spcPct val="100000"/>
              </a:lnSpc>
              <a:spcBef>
                <a:spcPts val="1400"/>
              </a:spcBef>
            </a:pPr>
            <a:r>
              <a:rPr lang="en-US" sz="1600" dirty="0">
                <a:solidFill>
                  <a:schemeClr val="accent3">
                    <a:lumMod val="25000"/>
                  </a:schemeClr>
                </a:solidFill>
                <a:latin typeface="Abadi"/>
              </a:rPr>
              <a:t>We applied EDA with SQL to get insight from the data. We wrote queries to find out for instance:</a:t>
            </a:r>
          </a:p>
          <a:p>
            <a:pPr lvl="1">
              <a:lnSpc>
                <a:spcPts val="700"/>
              </a:lnSpc>
              <a:spcBef>
                <a:spcPts val="1400"/>
              </a:spcBef>
              <a:buFontTx/>
              <a:buChar char="-"/>
            </a:pPr>
            <a:r>
              <a:rPr lang="en-US" sz="1200" dirty="0">
                <a:solidFill>
                  <a:schemeClr val="accent3">
                    <a:lumMod val="75000"/>
                  </a:schemeClr>
                </a:solidFill>
                <a:latin typeface="Abadi" panose="020B0604020104020204" pitchFamily="34" charset="0"/>
              </a:rPr>
              <a:t>Display the names of the unique launch sites in the space mission</a:t>
            </a:r>
          </a:p>
          <a:p>
            <a:pPr lvl="1">
              <a:lnSpc>
                <a:spcPts val="700"/>
              </a:lnSpc>
              <a:spcBef>
                <a:spcPts val="1400"/>
              </a:spcBef>
              <a:buFontTx/>
              <a:buChar char="-"/>
            </a:pPr>
            <a:r>
              <a:rPr lang="en-US" sz="1200" dirty="0">
                <a:solidFill>
                  <a:schemeClr val="accent3">
                    <a:lumMod val="75000"/>
                  </a:schemeClr>
                </a:solidFill>
                <a:latin typeface="Abadi" panose="020B0604020104020204" pitchFamily="34" charset="0"/>
              </a:rPr>
              <a:t>Display 5 records where launch sites begin with the string 'CCA’</a:t>
            </a:r>
          </a:p>
          <a:p>
            <a:pPr lvl="1">
              <a:lnSpc>
                <a:spcPts val="700"/>
              </a:lnSpc>
              <a:spcBef>
                <a:spcPts val="1400"/>
              </a:spcBef>
              <a:buFontTx/>
              <a:buChar char="-"/>
            </a:pPr>
            <a:r>
              <a:rPr lang="en-US" sz="1200" dirty="0">
                <a:solidFill>
                  <a:schemeClr val="accent3">
                    <a:lumMod val="75000"/>
                  </a:schemeClr>
                </a:solidFill>
                <a:latin typeface="Abadi" panose="020B0604020104020204" pitchFamily="34" charset="0"/>
              </a:rPr>
              <a:t>Display the total payload mass carried by boosters launched by NASA (CRS)</a:t>
            </a:r>
          </a:p>
          <a:p>
            <a:pPr lvl="1">
              <a:lnSpc>
                <a:spcPts val="700"/>
              </a:lnSpc>
              <a:spcBef>
                <a:spcPts val="1400"/>
              </a:spcBef>
              <a:buFontTx/>
              <a:buChar char="-"/>
            </a:pPr>
            <a:r>
              <a:rPr lang="en-US" sz="1200" dirty="0">
                <a:solidFill>
                  <a:schemeClr val="accent3">
                    <a:lumMod val="75000"/>
                  </a:schemeClr>
                </a:solidFill>
                <a:latin typeface="Abadi" panose="020B0604020104020204" pitchFamily="34" charset="0"/>
              </a:rPr>
              <a:t>Display average payload mass carried by booster version F9 v1.1</a:t>
            </a:r>
          </a:p>
          <a:p>
            <a:pPr lvl="1">
              <a:lnSpc>
                <a:spcPts val="700"/>
              </a:lnSpc>
              <a:spcBef>
                <a:spcPts val="1400"/>
              </a:spcBef>
              <a:buFontTx/>
              <a:buChar char="-"/>
            </a:pPr>
            <a:r>
              <a:rPr lang="en-US" sz="1200" dirty="0">
                <a:solidFill>
                  <a:schemeClr val="accent3">
                    <a:lumMod val="75000"/>
                  </a:schemeClr>
                </a:solidFill>
                <a:latin typeface="Abadi" panose="020B0604020104020204" pitchFamily="34" charset="0"/>
              </a:rPr>
              <a:t>List the date when the first </a:t>
            </a:r>
            <a:r>
              <a:rPr lang="en-US" sz="1200" dirty="0" err="1">
                <a:solidFill>
                  <a:schemeClr val="accent3">
                    <a:lumMod val="75000"/>
                  </a:schemeClr>
                </a:solidFill>
                <a:latin typeface="Abadi" panose="020B0604020104020204" pitchFamily="34" charset="0"/>
              </a:rPr>
              <a:t>succesful</a:t>
            </a:r>
            <a:r>
              <a:rPr lang="en-US" sz="1200" dirty="0">
                <a:solidFill>
                  <a:schemeClr val="accent3">
                    <a:lumMod val="75000"/>
                  </a:schemeClr>
                </a:solidFill>
                <a:latin typeface="Abadi" panose="020B0604020104020204" pitchFamily="34" charset="0"/>
              </a:rPr>
              <a:t> landing outcome in ground pad was </a:t>
            </a:r>
            <a:r>
              <a:rPr lang="en-US" sz="1200" dirty="0" err="1">
                <a:solidFill>
                  <a:schemeClr val="accent3">
                    <a:lumMod val="75000"/>
                  </a:schemeClr>
                </a:solidFill>
                <a:latin typeface="Abadi" panose="020B0604020104020204" pitchFamily="34" charset="0"/>
              </a:rPr>
              <a:t>acheived</a:t>
            </a:r>
            <a:r>
              <a:rPr lang="en-US" sz="1200" dirty="0">
                <a:solidFill>
                  <a:schemeClr val="accent3">
                    <a:lumMod val="75000"/>
                  </a:schemeClr>
                </a:solidFill>
                <a:latin typeface="Abadi" panose="020B0604020104020204" pitchFamily="34" charset="0"/>
              </a:rPr>
              <a:t>.</a:t>
            </a:r>
          </a:p>
          <a:p>
            <a:pPr lvl="1">
              <a:lnSpc>
                <a:spcPts val="700"/>
              </a:lnSpc>
              <a:spcBef>
                <a:spcPts val="1400"/>
              </a:spcBef>
              <a:buFontTx/>
              <a:buChar char="-"/>
            </a:pPr>
            <a:r>
              <a:rPr lang="en-US" sz="1200" dirty="0">
                <a:solidFill>
                  <a:schemeClr val="accent3">
                    <a:lumMod val="75000"/>
                  </a:schemeClr>
                </a:solidFill>
                <a:latin typeface="Abadi" panose="020B0604020104020204" pitchFamily="34" charset="0"/>
              </a:rPr>
              <a:t>List the names of the boosters which have success in drone ship and have payload mass greater than 4000 but less than 6000</a:t>
            </a:r>
          </a:p>
          <a:p>
            <a:pPr lvl="1">
              <a:lnSpc>
                <a:spcPts val="700"/>
              </a:lnSpc>
              <a:spcBef>
                <a:spcPts val="1400"/>
              </a:spcBef>
              <a:buFontTx/>
              <a:buChar char="-"/>
            </a:pPr>
            <a:r>
              <a:rPr lang="en-US" sz="1200" dirty="0">
                <a:solidFill>
                  <a:schemeClr val="accent3">
                    <a:lumMod val="75000"/>
                  </a:schemeClr>
                </a:solidFill>
                <a:latin typeface="Abadi" panose="020B0604020104020204" pitchFamily="34" charset="0"/>
              </a:rPr>
              <a:t>List the total number of successful and failure mission outcomes</a:t>
            </a:r>
          </a:p>
          <a:p>
            <a:pPr lvl="1">
              <a:lnSpc>
                <a:spcPts val="700"/>
              </a:lnSpc>
              <a:spcBef>
                <a:spcPts val="1400"/>
              </a:spcBef>
              <a:buFontTx/>
              <a:buChar char="-"/>
            </a:pPr>
            <a:r>
              <a:rPr lang="en-US" sz="1200" dirty="0">
                <a:solidFill>
                  <a:schemeClr val="accent3">
                    <a:lumMod val="75000"/>
                  </a:schemeClr>
                </a:solidFill>
                <a:latin typeface="Abadi" panose="020B0604020104020204" pitchFamily="34" charset="0"/>
              </a:rPr>
              <a:t>List the names of the </a:t>
            </a:r>
            <a:r>
              <a:rPr lang="en-US" sz="1200" dirty="0" err="1">
                <a:solidFill>
                  <a:schemeClr val="accent3">
                    <a:lumMod val="75000"/>
                  </a:schemeClr>
                </a:solidFill>
                <a:latin typeface="Abadi" panose="020B0604020104020204" pitchFamily="34" charset="0"/>
              </a:rPr>
              <a:t>booster_versions</a:t>
            </a:r>
            <a:r>
              <a:rPr lang="en-US" sz="1200" dirty="0">
                <a:solidFill>
                  <a:schemeClr val="accent3">
                    <a:lumMod val="75000"/>
                  </a:schemeClr>
                </a:solidFill>
                <a:latin typeface="Abadi" panose="020B0604020104020204" pitchFamily="34" charset="0"/>
              </a:rPr>
              <a:t> which have carried the maximum payload mass. Use a subquery</a:t>
            </a:r>
          </a:p>
          <a:p>
            <a:pPr lvl="1">
              <a:lnSpc>
                <a:spcPts val="700"/>
              </a:lnSpc>
              <a:spcBef>
                <a:spcPts val="1400"/>
              </a:spcBef>
              <a:buFontTx/>
              <a:buChar char="-"/>
            </a:pPr>
            <a:r>
              <a:rPr lang="en-US" sz="1200" dirty="0">
                <a:solidFill>
                  <a:schemeClr val="accent3">
                    <a:lumMod val="75000"/>
                  </a:schemeClr>
                </a:solidFill>
                <a:latin typeface="Abadi" panose="020B0604020104020204" pitchFamily="34" charset="0"/>
              </a:rPr>
              <a:t>List the records which will display the month names, failure </a:t>
            </a:r>
            <a:r>
              <a:rPr lang="en-US" sz="1200" dirty="0" err="1">
                <a:solidFill>
                  <a:schemeClr val="accent3">
                    <a:lumMod val="75000"/>
                  </a:schemeClr>
                </a:solidFill>
                <a:latin typeface="Abadi" panose="020B0604020104020204" pitchFamily="34" charset="0"/>
              </a:rPr>
              <a:t>landing_outcomes</a:t>
            </a:r>
            <a:r>
              <a:rPr lang="en-US" sz="1200" dirty="0">
                <a:solidFill>
                  <a:schemeClr val="accent3">
                    <a:lumMod val="75000"/>
                  </a:schemeClr>
                </a:solidFill>
                <a:latin typeface="Abadi" panose="020B0604020104020204" pitchFamily="34" charset="0"/>
              </a:rPr>
              <a:t> in drone ship ,booster versions, </a:t>
            </a:r>
            <a:r>
              <a:rPr lang="en-US" sz="1200" dirty="0" err="1">
                <a:solidFill>
                  <a:schemeClr val="accent3">
                    <a:lumMod val="75000"/>
                  </a:schemeClr>
                </a:solidFill>
                <a:latin typeface="Abadi" panose="020B0604020104020204" pitchFamily="34" charset="0"/>
              </a:rPr>
              <a:t>launch_site</a:t>
            </a:r>
            <a:r>
              <a:rPr lang="en-US" sz="1200" dirty="0">
                <a:solidFill>
                  <a:schemeClr val="accent3">
                    <a:lumMod val="75000"/>
                  </a:schemeClr>
                </a:solidFill>
                <a:latin typeface="Abadi" panose="020B0604020104020204" pitchFamily="34" charset="0"/>
              </a:rPr>
              <a:t> for the months in year 2015.</a:t>
            </a:r>
          </a:p>
          <a:p>
            <a:pPr lvl="1">
              <a:lnSpc>
                <a:spcPct val="100000"/>
              </a:lnSpc>
              <a:spcBef>
                <a:spcPts val="1400"/>
              </a:spcBef>
              <a:buFontTx/>
              <a:buChar char="-"/>
            </a:pPr>
            <a:r>
              <a:rPr lang="en-US" sz="1200" dirty="0">
                <a:solidFill>
                  <a:schemeClr val="accent3">
                    <a:lumMod val="75000"/>
                  </a:schemeClr>
                </a:solidFill>
                <a:latin typeface="Abadi" panose="020B0604020104020204" pitchFamily="34" charset="0"/>
              </a:rPr>
              <a:t>Rank the count of successful </a:t>
            </a:r>
            <a:r>
              <a:rPr lang="en-US" sz="1200" dirty="0" err="1">
                <a:solidFill>
                  <a:schemeClr val="accent3">
                    <a:lumMod val="75000"/>
                  </a:schemeClr>
                </a:solidFill>
                <a:latin typeface="Abadi" panose="020B0604020104020204" pitchFamily="34" charset="0"/>
              </a:rPr>
              <a:t>landing_outcomes</a:t>
            </a:r>
            <a:r>
              <a:rPr lang="en-US" sz="1200" dirty="0">
                <a:solidFill>
                  <a:schemeClr val="accent3">
                    <a:lumMod val="75000"/>
                  </a:schemeClr>
                </a:solidFill>
                <a:latin typeface="Abadi" panose="020B0604020104020204" pitchFamily="34" charset="0"/>
              </a:rPr>
              <a:t> between the date 04-06-2010 and 20-03-2017 in descending order</a:t>
            </a:r>
          </a:p>
          <a:p>
            <a:pPr>
              <a:lnSpc>
                <a:spcPct val="100000"/>
              </a:lnSpc>
              <a:spcBef>
                <a:spcPts val="1400"/>
              </a:spcBef>
            </a:pPr>
            <a:r>
              <a:rPr lang="en-US" sz="1600" dirty="0">
                <a:solidFill>
                  <a:schemeClr val="accent3">
                    <a:lumMod val="25000"/>
                  </a:schemeClr>
                </a:solidFill>
                <a:latin typeface="Abadi"/>
              </a:rPr>
              <a:t>The link to the notebook is </a:t>
            </a:r>
            <a:r>
              <a:rPr lang="en-US" sz="1800" dirty="0">
                <a:solidFill>
                  <a:schemeClr val="accent3">
                    <a:lumMod val="25000"/>
                  </a:schemeClr>
                </a:solidFill>
                <a:latin typeface="Abadi"/>
                <a:hlinkClick r:id="rId4"/>
              </a:rPr>
              <a:t>https://github.com/Adanj28-CIO/Final-Capstone/blob/main/jupyter-labs-eda-sql-coursera_sqllite.ipynb</a:t>
            </a:r>
            <a:r>
              <a:rPr lang="en-US" sz="1800" dirty="0">
                <a:solidFill>
                  <a:schemeClr val="accent3">
                    <a:lumMod val="25000"/>
                  </a:schemeClr>
                </a:solidFill>
                <a:latin typeface="Abadi"/>
              </a:rPr>
              <a:t> </a:t>
            </a:r>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86434"/>
            <a:ext cx="10515600" cy="4351338"/>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endParaRPr lang="en-US" dirty="0"/>
          </a:p>
          <a:p>
            <a:pPr>
              <a:lnSpc>
                <a:spcPct val="100000"/>
              </a:lnSpc>
              <a:spcBef>
                <a:spcPts val="1400"/>
              </a:spcBef>
            </a:pPr>
            <a:r>
              <a:rPr lang="en-US" sz="2400" dirty="0">
                <a:solidFill>
                  <a:schemeClr val="accent3">
                    <a:lumMod val="25000"/>
                  </a:schemeClr>
                </a:solidFill>
                <a:latin typeface="Abadi"/>
              </a:rPr>
              <a:t>The link to the notebook is: </a:t>
            </a:r>
            <a:r>
              <a:rPr lang="en-US" sz="2400" dirty="0">
                <a:solidFill>
                  <a:schemeClr val="accent3">
                    <a:lumMod val="25000"/>
                  </a:schemeClr>
                </a:solidFill>
                <a:latin typeface="Abadi"/>
                <a:hlinkClick r:id="rId3"/>
              </a:rPr>
              <a:t>https://github.com/Adanj28-CIO/Final-Capstone/blob/main/lab_jupyter_launch_site_location.ipynb</a:t>
            </a:r>
            <a:r>
              <a:rPr lang="en-US" sz="2400" dirty="0">
                <a:solidFill>
                  <a:schemeClr val="accent3">
                    <a:lumMod val="25000"/>
                  </a:schemeClr>
                </a:solidFill>
                <a:latin typeface="Abadi"/>
              </a:rPr>
              <a:t> </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https://github.com/Adanj28-CIO/Final-Capstone/blob/main/spacex_dash_app.py</a:t>
            </a:r>
            <a:r>
              <a:rPr lang="en-US" sz="2200" dirty="0">
                <a:solidFill>
                  <a:schemeClr val="accent3">
                    <a:lumMod val="25000"/>
                  </a:schemeClr>
                </a:solidFill>
                <a:latin typeface="Abadi"/>
              </a:rPr>
              <a:t> </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https://github.com/Adanj28-CIO/Final-Capstone/blob/main/SpaceX_Machine%20Learning%20Prediction_Part_5.ipynb</a:t>
            </a:r>
            <a:r>
              <a:rPr lang="en-US" sz="2200" dirty="0">
                <a:solidFill>
                  <a:schemeClr val="accent3">
                    <a:lumMod val="25000"/>
                  </a:schemeClr>
                </a:solidFill>
                <a:latin typeface="Abadi"/>
              </a:rPr>
              <a:t> </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43467" y="640080"/>
            <a:ext cx="3096427" cy="56132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Flight Number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829358" y="3856992"/>
            <a:ext cx="6848715" cy="2484884"/>
          </a:xfrm>
          <a:prstGeom prst="rect">
            <a:avLst/>
          </a:prstGeom>
        </p:spPr>
        <p:txBody>
          <a:bodyPr vert="horz" lIns="91440" tIns="45720" rIns="91440" bIns="45720" rtlCol="0" anchor="ctr">
            <a:normAutofit/>
          </a:bodyPr>
          <a:lstStyle/>
          <a:p>
            <a:pPr>
              <a:spcBef>
                <a:spcPts val="1400"/>
              </a:spcBef>
            </a:pPr>
            <a:r>
              <a:rPr lang="en-US" sz="2000" dirty="0"/>
              <a:t>We found that the larger the flight amount at a launch site, the greater the success rate at a launch site.</a:t>
            </a:r>
          </a:p>
        </p:txBody>
      </p:sp>
      <p:pic>
        <p:nvPicPr>
          <p:cNvPr id="2" name="Picture 5" descr="Gráfico, Gráfico de dispersión&#10;&#10;Descripción generada automáticamente">
            <a:extLst>
              <a:ext uri="{FF2B5EF4-FFF2-40B4-BE49-F238E27FC236}">
                <a16:creationId xmlns:a16="http://schemas.microsoft.com/office/drawing/2014/main" id="{B6DE48CB-F37D-4E03-9612-4B2FE0C9C889}"/>
              </a:ext>
            </a:extLst>
          </p:cNvPr>
          <p:cNvPicPr>
            <a:picLocks noChangeAspect="1"/>
          </p:cNvPicPr>
          <p:nvPr/>
        </p:nvPicPr>
        <p:blipFill>
          <a:blip r:embed="rId2"/>
          <a:stretch>
            <a:fillRect/>
          </a:stretch>
        </p:blipFill>
        <p:spPr>
          <a:xfrm>
            <a:off x="4330870" y="1111045"/>
            <a:ext cx="7347203" cy="3021453"/>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534650" y="6356350"/>
            <a:ext cx="819150" cy="365125"/>
          </a:xfrm>
        </p:spPr>
        <p:txBody>
          <a:bodyPr vert="horz" lIns="91440" tIns="45720" rIns="91440" bIns="45720" rtlCol="0" anchor="ctr">
            <a:normAutofit/>
          </a:bodyPr>
          <a:lstStyle/>
          <a:p>
            <a:pPr>
              <a:spcAft>
                <a:spcPts val="600"/>
              </a:spcAft>
            </a:pPr>
            <a:fld id="{5075537C-CA84-1446-933C-8E9D027F9201}" type="slidenum">
              <a:rPr lang="en-US" sz="1200">
                <a:solidFill>
                  <a:prstClr val="black">
                    <a:tint val="75000"/>
                  </a:prstClr>
                </a:solidFill>
                <a:latin typeface="+mn-lt"/>
              </a:rPr>
              <a:pPr>
                <a:spcAft>
                  <a:spcPts val="600"/>
                </a:spcAft>
              </a:pPr>
              <a:t>18</a:t>
            </a:fld>
            <a:endParaRPr lang="en-US" sz="1200">
              <a:solidFill>
                <a:prstClr val="black">
                  <a:tint val="75000"/>
                </a:prst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3467" y="640080"/>
            <a:ext cx="3096427" cy="56132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Payload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734274" y="4326192"/>
            <a:ext cx="6848715" cy="863547"/>
          </a:xfrm>
          <a:prstGeom prst="rect">
            <a:avLst/>
          </a:prstGeom>
        </p:spPr>
        <p:txBody>
          <a:bodyPr vert="horz" lIns="91440" tIns="45720" rIns="91440" bIns="45720" rtlCol="0" anchor="ctr">
            <a:normAutofit/>
          </a:bodyPr>
          <a:lstStyle/>
          <a:p>
            <a:pPr>
              <a:spcBef>
                <a:spcPts val="1400"/>
              </a:spcBef>
            </a:pPr>
            <a:r>
              <a:rPr lang="en-US" sz="2000" dirty="0"/>
              <a:t>The greater the payload mass for launch site CCAFS SLC 40 the higher the success rate for the rocket</a:t>
            </a:r>
          </a:p>
        </p:txBody>
      </p:sp>
      <p:pic>
        <p:nvPicPr>
          <p:cNvPr id="6" name="Imagen 5" descr="Una captura de pantalla de una computadora&#10;&#10;Descripción generada automáticamente">
            <a:extLst>
              <a:ext uri="{FF2B5EF4-FFF2-40B4-BE49-F238E27FC236}">
                <a16:creationId xmlns:a16="http://schemas.microsoft.com/office/drawing/2014/main" id="{29A70D7C-D193-CA7B-0547-3AA4AC18738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459563" y="565269"/>
            <a:ext cx="7398139" cy="3603607"/>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534650" y="6356350"/>
            <a:ext cx="819150" cy="365125"/>
          </a:xfrm>
        </p:spPr>
        <p:txBody>
          <a:bodyPr vert="horz" lIns="91440" tIns="45720" rIns="91440" bIns="45720" rtlCol="0" anchor="ctr">
            <a:normAutofit/>
          </a:bodyPr>
          <a:lstStyle/>
          <a:p>
            <a:pPr>
              <a:spcAft>
                <a:spcPts val="600"/>
              </a:spcAft>
            </a:pPr>
            <a:fld id="{5075537C-CA84-1446-933C-8E9D027F9201}" type="slidenum">
              <a:rPr lang="en-US" sz="1200">
                <a:solidFill>
                  <a:prstClr val="black">
                    <a:tint val="75000"/>
                  </a:prstClr>
                </a:solidFill>
                <a:latin typeface="+mn-lt"/>
              </a:rPr>
              <a:pPr>
                <a:spcAft>
                  <a:spcPts val="600"/>
                </a:spcAft>
              </a:pPr>
              <a:t>19</a:t>
            </a:fld>
            <a:endParaRPr lang="en-US" sz="1200">
              <a:solidFill>
                <a:prstClr val="black">
                  <a:tint val="75000"/>
                </a:prst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1136428" y="627564"/>
            <a:ext cx="74741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Outline</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136429" y="2278173"/>
            <a:ext cx="6467867" cy="345061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400">
                <a:solidFill>
                  <a:schemeClr val="tx1"/>
                </a:solidFill>
                <a:latin typeface="+mn-lt"/>
              </a:rPr>
              <a:t>Executive Summary</a:t>
            </a:r>
          </a:p>
          <a:p>
            <a:pPr>
              <a:spcBef>
                <a:spcPts val="1400"/>
              </a:spcBef>
              <a:buFont typeface="Arial" panose="020B0604020202020204" pitchFamily="34" charset="0"/>
              <a:buChar char="•"/>
            </a:pPr>
            <a:r>
              <a:rPr lang="en-US" sz="2400">
                <a:solidFill>
                  <a:schemeClr val="tx1"/>
                </a:solidFill>
                <a:latin typeface="+mn-lt"/>
              </a:rPr>
              <a:t>Introduction</a:t>
            </a:r>
          </a:p>
          <a:p>
            <a:pPr>
              <a:spcBef>
                <a:spcPts val="1400"/>
              </a:spcBef>
              <a:buFont typeface="Arial" panose="020B0604020202020204" pitchFamily="34" charset="0"/>
              <a:buChar char="•"/>
            </a:pPr>
            <a:r>
              <a:rPr lang="en-US" sz="2400">
                <a:solidFill>
                  <a:schemeClr val="tx1"/>
                </a:solidFill>
                <a:latin typeface="+mn-lt"/>
              </a:rPr>
              <a:t>Methodology</a:t>
            </a:r>
          </a:p>
          <a:p>
            <a:pPr>
              <a:spcBef>
                <a:spcPts val="1400"/>
              </a:spcBef>
              <a:buFont typeface="Arial" panose="020B0604020202020204" pitchFamily="34" charset="0"/>
              <a:buChar char="•"/>
            </a:pPr>
            <a:r>
              <a:rPr lang="en-US" sz="2400">
                <a:solidFill>
                  <a:schemeClr val="tx1"/>
                </a:solidFill>
                <a:latin typeface="+mn-lt"/>
              </a:rPr>
              <a:t>Results</a:t>
            </a:r>
          </a:p>
          <a:p>
            <a:pPr>
              <a:spcBef>
                <a:spcPts val="1400"/>
              </a:spcBef>
              <a:buFont typeface="Arial" panose="020B0604020202020204" pitchFamily="34" charset="0"/>
              <a:buChar char="•"/>
            </a:pPr>
            <a:r>
              <a:rPr lang="en-US" sz="2400">
                <a:solidFill>
                  <a:schemeClr val="tx1"/>
                </a:solidFill>
                <a:latin typeface="+mn-lt"/>
              </a:rPr>
              <a:t>Conclusion</a:t>
            </a:r>
          </a:p>
          <a:p>
            <a:pPr>
              <a:spcBef>
                <a:spcPts val="1400"/>
              </a:spcBef>
              <a:buFont typeface="Arial" panose="020B0604020202020204" pitchFamily="34" charset="0"/>
              <a:buChar char="•"/>
            </a:pPr>
            <a:r>
              <a:rPr lang="en-US" sz="2400">
                <a:solidFill>
                  <a:schemeClr val="tx1"/>
                </a:solidFill>
                <a:latin typeface="+mn-lt"/>
              </a:rPr>
              <a:t>Appendix</a:t>
            </a:r>
          </a:p>
        </p:txBody>
      </p:sp>
      <p:sp>
        <p:nvSpPr>
          <p:cNvPr id="26" name="Rectangle 25">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Diana">
            <a:extLst>
              <a:ext uri="{FF2B5EF4-FFF2-40B4-BE49-F238E27FC236}">
                <a16:creationId xmlns:a16="http://schemas.microsoft.com/office/drawing/2014/main" id="{5A31B4F8-296D-F2A1-BB55-78009AB8AF0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341428" y="6356350"/>
            <a:ext cx="1012371" cy="365125"/>
          </a:xfrm>
        </p:spPr>
        <p:txBody>
          <a:bodyPr vert="horz" lIns="91440" tIns="45720" rIns="91440" bIns="45720" rtlCol="0" anchor="ctr">
            <a:normAutofit/>
          </a:bodyPr>
          <a:lstStyle/>
          <a:p>
            <a:pPr>
              <a:spcAft>
                <a:spcPts val="600"/>
              </a:spcAft>
            </a:pPr>
            <a:fld id="{5075537C-CA84-1446-933C-8E9D027F9201}" type="slidenum">
              <a:rPr lang="en-US" sz="1200">
                <a:solidFill>
                  <a:srgbClr val="FFFFFF"/>
                </a:solidFill>
                <a:latin typeface="+mn-lt"/>
              </a:rPr>
              <a:pPr>
                <a:spcAft>
                  <a:spcPts val="600"/>
                </a:spcAft>
              </a:pPr>
              <a:t>2</a:t>
            </a:fld>
            <a:endParaRPr lang="en-US" sz="1200">
              <a:solidFill>
                <a:srgbClr val="FFFFFF"/>
              </a:solidFill>
              <a:latin typeface="+mn-lt"/>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471949" y="640080"/>
            <a:ext cx="3267946" cy="56132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rgbClr val="FFFFFF"/>
                </a:solidFill>
                <a:latin typeface="+mj-lt"/>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975121" y="4768645"/>
            <a:ext cx="6848715" cy="924232"/>
          </a:xfrm>
          <a:prstGeom prst="rect">
            <a:avLst/>
          </a:prstGeom>
        </p:spPr>
        <p:txBody>
          <a:bodyPr vert="horz" lIns="91440" tIns="45720" rIns="91440" bIns="45720" rtlCol="0" anchor="ctr">
            <a:normAutofit/>
          </a:bodyPr>
          <a:lstStyle/>
          <a:p>
            <a:pPr>
              <a:spcBef>
                <a:spcPts val="1400"/>
              </a:spcBef>
            </a:pPr>
            <a:r>
              <a:rPr lang="en-US" sz="2000" dirty="0">
                <a:latin typeface="Abadi" panose="020B0604020104020204" pitchFamily="34" charset="0"/>
              </a:rPr>
              <a:t>From the plot, we can see that ES-L1, GEO, HEO, SSO, VLEO had the most success rate.</a:t>
            </a:r>
          </a:p>
        </p:txBody>
      </p:sp>
      <p:pic>
        <p:nvPicPr>
          <p:cNvPr id="6" name="Imagen 5">
            <a:extLst>
              <a:ext uri="{FF2B5EF4-FFF2-40B4-BE49-F238E27FC236}">
                <a16:creationId xmlns:a16="http://schemas.microsoft.com/office/drawing/2014/main" id="{D686C34E-CCAA-A652-9A1B-7444DEA3541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448325" y="844202"/>
            <a:ext cx="5200010" cy="3618691"/>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534650" y="6356350"/>
            <a:ext cx="819150" cy="365125"/>
          </a:xfrm>
        </p:spPr>
        <p:txBody>
          <a:bodyPr vert="horz" lIns="91440" tIns="45720" rIns="91440" bIns="45720" rtlCol="0" anchor="ctr">
            <a:normAutofit/>
          </a:bodyPr>
          <a:lstStyle/>
          <a:p>
            <a:pPr>
              <a:spcAft>
                <a:spcPts val="600"/>
              </a:spcAft>
            </a:pPr>
            <a:fld id="{5075537C-CA84-1446-933C-8E9D027F9201}" type="slidenum">
              <a:rPr lang="en-US" sz="1200">
                <a:solidFill>
                  <a:prstClr val="black">
                    <a:tint val="75000"/>
                  </a:prstClr>
                </a:solidFill>
                <a:latin typeface="+mn-lt"/>
              </a:rPr>
              <a:pPr>
                <a:spcAft>
                  <a:spcPts val="600"/>
                </a:spcAft>
              </a:pPr>
              <a:t>20</a:t>
            </a:fld>
            <a:endParaRPr lang="en-US" sz="1200">
              <a:solidFill>
                <a:prstClr val="black">
                  <a:tint val="75000"/>
                </a:prst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643467" y="640080"/>
            <a:ext cx="3096427" cy="56132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Flight Number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505085" y="3901946"/>
            <a:ext cx="6848715" cy="1486131"/>
          </a:xfrm>
          <a:prstGeom prst="rect">
            <a:avLst/>
          </a:prstGeom>
        </p:spPr>
        <p:txBody>
          <a:bodyPr vert="horz" lIns="91440" tIns="45720" rIns="91440" bIns="45720" rtlCol="0" anchor="ctr">
            <a:normAutofit/>
          </a:bodyPr>
          <a:lstStyle/>
          <a:p>
            <a:pPr>
              <a:spcBef>
                <a:spcPts val="1400"/>
              </a:spcBef>
            </a:pPr>
            <a:r>
              <a:rPr lang="en-US" sz="2000" dirty="0">
                <a:solidFill>
                  <a:schemeClr val="accent3">
                    <a:lumMod val="25000"/>
                  </a:schemeClr>
                </a:solidFill>
                <a:latin typeface="Abadi" panose="020B0604020104020204" pitchFamily="34" charset="0"/>
              </a:rPr>
              <a:t>The plot below shows the Flight Number vs. Orbit. We observe that in the LEO orbit, success is related to the number of flights whereas in the GTO orbit, there is no relationship between flight number and the orbit</a:t>
            </a:r>
            <a:endParaRPr lang="en-US" sz="2000" dirty="0"/>
          </a:p>
        </p:txBody>
      </p:sp>
      <p:pic>
        <p:nvPicPr>
          <p:cNvPr id="6" name="Imagen 5">
            <a:extLst>
              <a:ext uri="{FF2B5EF4-FFF2-40B4-BE49-F238E27FC236}">
                <a16:creationId xmlns:a16="http://schemas.microsoft.com/office/drawing/2014/main" id="{27C7B777-95F8-AC48-F009-BAD6947E6EB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505085" y="471170"/>
            <a:ext cx="6442772" cy="3430776"/>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534650" y="6356350"/>
            <a:ext cx="819150" cy="365125"/>
          </a:xfrm>
        </p:spPr>
        <p:txBody>
          <a:bodyPr vert="horz" lIns="91440" tIns="45720" rIns="91440" bIns="45720" rtlCol="0" anchor="ctr">
            <a:normAutofit/>
          </a:bodyPr>
          <a:lstStyle/>
          <a:p>
            <a:pPr>
              <a:spcAft>
                <a:spcPts val="600"/>
              </a:spcAft>
            </a:pPr>
            <a:fld id="{5075537C-CA84-1446-933C-8E9D027F9201}" type="slidenum">
              <a:rPr lang="en-US" sz="1200">
                <a:solidFill>
                  <a:prstClr val="black">
                    <a:tint val="75000"/>
                  </a:prstClr>
                </a:solidFill>
                <a:latin typeface="+mn-lt"/>
              </a:rPr>
              <a:pPr>
                <a:spcAft>
                  <a:spcPts val="600"/>
                </a:spcAft>
              </a:pPr>
              <a:t>21</a:t>
            </a:fld>
            <a:endParaRPr lang="en-US" sz="1200">
              <a:solidFill>
                <a:prstClr val="black">
                  <a:tint val="75000"/>
                </a:prst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643467" y="640080"/>
            <a:ext cx="3096427" cy="56132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rgbClr val="FFFFFF"/>
                </a:solidFill>
                <a:latin typeface="+mj-lt"/>
                <a:ea typeface="+mj-ea"/>
                <a:cs typeface="+mj-cs"/>
              </a:rPr>
              <a:t>Payload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026081" y="4584526"/>
            <a:ext cx="6848715" cy="1139539"/>
          </a:xfrm>
          <a:prstGeom prst="rect">
            <a:avLst/>
          </a:prstGeom>
        </p:spPr>
        <p:txBody>
          <a:bodyPr vert="horz" lIns="91440" tIns="45720" rIns="91440" bIns="45720" rtlCol="0" anchor="ct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We can observe that with heavy payloads, the successful landing are more for PO, LEO and ISS orbits.</a:t>
            </a:r>
          </a:p>
        </p:txBody>
      </p:sp>
      <p:pic>
        <p:nvPicPr>
          <p:cNvPr id="6" name="Imagen 5">
            <a:extLst>
              <a:ext uri="{FF2B5EF4-FFF2-40B4-BE49-F238E27FC236}">
                <a16:creationId xmlns:a16="http://schemas.microsoft.com/office/drawing/2014/main" id="{C519D37F-98C6-DCB1-B418-3D6AC791BED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393362" y="283551"/>
            <a:ext cx="7557633" cy="4300975"/>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534650" y="6356350"/>
            <a:ext cx="819150" cy="365125"/>
          </a:xfrm>
        </p:spPr>
        <p:txBody>
          <a:bodyPr vert="horz" lIns="91440" tIns="45720" rIns="91440" bIns="45720" rtlCol="0" anchor="ctr">
            <a:normAutofit/>
          </a:bodyPr>
          <a:lstStyle/>
          <a:p>
            <a:pPr>
              <a:spcAft>
                <a:spcPts val="600"/>
              </a:spcAft>
            </a:pPr>
            <a:fld id="{5075537C-CA84-1446-933C-8E9D027F9201}" type="slidenum">
              <a:rPr lang="en-US" sz="1200">
                <a:solidFill>
                  <a:prstClr val="black">
                    <a:tint val="75000"/>
                  </a:prstClr>
                </a:solidFill>
                <a:latin typeface="+mn-lt"/>
              </a:rPr>
              <a:pPr>
                <a:spcAft>
                  <a:spcPts val="600"/>
                </a:spcAft>
              </a:pPr>
              <a:t>22</a:t>
            </a:fld>
            <a:endParaRPr lang="en-US" sz="1200">
              <a:solidFill>
                <a:prstClr val="black">
                  <a:tint val="75000"/>
                </a:prst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643467" y="640080"/>
            <a:ext cx="3096427" cy="56132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chemeClr val="bg1"/>
                </a:solidFill>
                <a:latin typeface="+mj-lt"/>
              </a:rPr>
              <a:t>Launch Success Yearly Trend</a:t>
            </a:r>
          </a:p>
        </p:txBody>
      </p:sp>
      <p:pic>
        <p:nvPicPr>
          <p:cNvPr id="2" name="Imagen 1">
            <a:extLst>
              <a:ext uri="{FF2B5EF4-FFF2-40B4-BE49-F238E27FC236}">
                <a16:creationId xmlns:a16="http://schemas.microsoft.com/office/drawing/2014/main" id="{37DE80E2-DDD5-D39A-AB00-530209BFD33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901609" y="637695"/>
            <a:ext cx="5943599" cy="4082141"/>
          </a:xfrm>
          <a:prstGeom prst="rect">
            <a:avLst/>
          </a:prstGeom>
        </p:spPr>
      </p:pic>
      <p:sp>
        <p:nvSpPr>
          <p:cNvPr id="7" name="Slide Number Placeholder 4">
            <a:extLst>
              <a:ext uri="{FF2B5EF4-FFF2-40B4-BE49-F238E27FC236}">
                <a16:creationId xmlns:a16="http://schemas.microsoft.com/office/drawing/2014/main" id="{9C8E353A-F483-D5A9-0960-28D992796FA5}"/>
              </a:ext>
            </a:extLst>
          </p:cNvPr>
          <p:cNvSpPr>
            <a:spLocks noGrp="1"/>
          </p:cNvSpPr>
          <p:nvPr>
            <p:ph type="sldNum" sz="quarter" idx="12"/>
          </p:nvPr>
        </p:nvSpPr>
        <p:spPr>
          <a:xfrm>
            <a:off x="9182605" y="6217920"/>
            <a:ext cx="2743200" cy="401638"/>
          </a:xfrm>
        </p:spPr>
        <p:txBody>
          <a:bodyPr/>
          <a:lstStyle/>
          <a:p>
            <a:fld id="{5075537C-CA84-1446-933C-8E9D027F9201}" type="slidenum">
              <a:rPr lang="en-US" smtClean="0"/>
              <a:t>23</a:t>
            </a:fld>
            <a:endParaRPr lang="en-US"/>
          </a:p>
        </p:txBody>
      </p:sp>
      <p:sp>
        <p:nvSpPr>
          <p:cNvPr id="8" name="Content Placeholder 2">
            <a:extLst>
              <a:ext uri="{FF2B5EF4-FFF2-40B4-BE49-F238E27FC236}">
                <a16:creationId xmlns:a16="http://schemas.microsoft.com/office/drawing/2014/main" id="{C63F7B28-C2FF-D318-CA4B-2800D59CD5FA}"/>
              </a:ext>
            </a:extLst>
          </p:cNvPr>
          <p:cNvSpPr txBox="1">
            <a:spLocks/>
          </p:cNvSpPr>
          <p:nvPr/>
        </p:nvSpPr>
        <p:spPr>
          <a:xfrm>
            <a:off x="4953343" y="4873072"/>
            <a:ext cx="7238657" cy="65921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dirty="0">
                <a:latin typeface="Abadi" panose="020B0604020104020204" pitchFamily="34" charset="0"/>
              </a:rPr>
              <a:t>From the plot, we can observe that success rate since 2013 kept on increasing till 2020.</a:t>
            </a:r>
          </a:p>
        </p:txBody>
      </p:sp>
    </p:spTree>
    <p:extLst>
      <p:ext uri="{BB962C8B-B14F-4D97-AF65-F5344CB8AC3E}">
        <p14:creationId xmlns:p14="http://schemas.microsoft.com/office/powerpoint/2010/main" val="2883251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643467" y="640080"/>
            <a:ext cx="3096427" cy="56132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All Launch Site Names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40994" y="4911638"/>
            <a:ext cx="6848715" cy="1167266"/>
          </a:xfrm>
          <a:prstGeom prst="rect">
            <a:avLst/>
          </a:prstGeom>
        </p:spPr>
        <p:txBody>
          <a:bodyPr vert="horz" lIns="91440" tIns="45720" rIns="91440" bIns="45720" rtlCol="0" anchor="ctr">
            <a:normAutofit/>
          </a:bodyPr>
          <a:lstStyle/>
          <a:p>
            <a:pPr>
              <a:spcBef>
                <a:spcPts val="1400"/>
              </a:spcBef>
            </a:pPr>
            <a:r>
              <a:rPr lang="en-US" sz="2000" dirty="0">
                <a:latin typeface="Abadi" panose="020B0604020104020204" pitchFamily="34" charset="0"/>
              </a:rPr>
              <a:t>We used the key word </a:t>
            </a:r>
            <a:r>
              <a:rPr lang="en-US" sz="2000" b="1" dirty="0">
                <a:latin typeface="Abadi" panose="020B0604020104020204" pitchFamily="34" charset="0"/>
              </a:rPr>
              <a:t>DISTINCT</a:t>
            </a:r>
            <a:r>
              <a:rPr lang="en-US" sz="2000" dirty="0">
                <a:latin typeface="Abadi" panose="020B0604020104020204" pitchFamily="34" charset="0"/>
              </a:rPr>
              <a:t> to show only unique launch sites from the SpaceX data</a:t>
            </a:r>
            <a:endParaRPr lang="en-US" sz="2000" dirty="0"/>
          </a:p>
        </p:txBody>
      </p:sp>
      <p:pic>
        <p:nvPicPr>
          <p:cNvPr id="9" name="Graphic 8" descr="Magnifying glass">
            <a:extLst>
              <a:ext uri="{FF2B5EF4-FFF2-40B4-BE49-F238E27FC236}">
                <a16:creationId xmlns:a16="http://schemas.microsoft.com/office/drawing/2014/main" id="{C0D41731-0DDB-1924-8227-97F68F51C1FA}"/>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338096" y="320740"/>
            <a:ext cx="1903981" cy="1903981"/>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534650" y="6356350"/>
            <a:ext cx="819150" cy="365125"/>
          </a:xfrm>
        </p:spPr>
        <p:txBody>
          <a:bodyPr vert="horz" lIns="91440" tIns="45720" rIns="91440" bIns="45720" rtlCol="0" anchor="ctr">
            <a:normAutofit/>
          </a:bodyPr>
          <a:lstStyle/>
          <a:p>
            <a:pPr>
              <a:spcAft>
                <a:spcPts val="600"/>
              </a:spcAft>
            </a:pPr>
            <a:fld id="{5075537C-CA84-1446-933C-8E9D027F9201}" type="slidenum">
              <a:rPr lang="en-US" sz="1200">
                <a:solidFill>
                  <a:prstClr val="black">
                    <a:tint val="75000"/>
                  </a:prstClr>
                </a:solidFill>
                <a:latin typeface="+mn-lt"/>
              </a:rPr>
              <a:pPr>
                <a:spcAft>
                  <a:spcPts val="600"/>
                </a:spcAft>
              </a:pPr>
              <a:t>24</a:t>
            </a:fld>
            <a:endParaRPr lang="en-US" sz="1200">
              <a:solidFill>
                <a:prstClr val="black">
                  <a:tint val="75000"/>
                </a:prstClr>
              </a:solidFill>
              <a:latin typeface="+mn-lt"/>
            </a:endParaRPr>
          </a:p>
        </p:txBody>
      </p:sp>
      <p:pic>
        <p:nvPicPr>
          <p:cNvPr id="8" name="Imagen 7">
            <a:extLst>
              <a:ext uri="{FF2B5EF4-FFF2-40B4-BE49-F238E27FC236}">
                <a16:creationId xmlns:a16="http://schemas.microsoft.com/office/drawing/2014/main" id="{C87A5168-3261-94CB-A25E-6072F5FAE72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532179" y="1997765"/>
            <a:ext cx="5160728" cy="240411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643467" y="640080"/>
            <a:ext cx="3096427" cy="56132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chemeClr val="bg1"/>
                </a:solidFill>
                <a:latin typeface="Abadi"/>
              </a:rPr>
              <a:t>Launch Site Names Begin with 'CCA</a:t>
            </a:r>
            <a:endParaRPr lang="en-US" sz="4400" kern="1200" dirty="0">
              <a:solidFill>
                <a:srgbClr val="FFFFFF"/>
              </a:solidFill>
              <a:latin typeface="+mj-lt"/>
              <a:ea typeface="+mj-ea"/>
              <a:cs typeface="+mj-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40994" y="4911638"/>
            <a:ext cx="6848715" cy="1167266"/>
          </a:xfrm>
          <a:prstGeom prst="rect">
            <a:avLst/>
          </a:prstGeom>
        </p:spPr>
        <p:txBody>
          <a:bodyPr vert="horz" lIns="91440" tIns="45720" rIns="91440" bIns="45720" rtlCol="0" anchor="ct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534650" y="6356350"/>
            <a:ext cx="819150" cy="365125"/>
          </a:xfrm>
        </p:spPr>
        <p:txBody>
          <a:bodyPr vert="horz" lIns="91440" tIns="45720" rIns="91440" bIns="45720" rtlCol="0" anchor="ctr">
            <a:normAutofit/>
          </a:bodyPr>
          <a:lstStyle/>
          <a:p>
            <a:pPr>
              <a:spcAft>
                <a:spcPts val="600"/>
              </a:spcAft>
            </a:pPr>
            <a:fld id="{5075537C-CA84-1446-933C-8E9D027F9201}" type="slidenum">
              <a:rPr lang="en-US" sz="1200">
                <a:solidFill>
                  <a:prstClr val="black">
                    <a:tint val="75000"/>
                  </a:prstClr>
                </a:solidFill>
                <a:latin typeface="+mn-lt"/>
              </a:rPr>
              <a:pPr>
                <a:spcAft>
                  <a:spcPts val="600"/>
                </a:spcAft>
              </a:pPr>
              <a:t>25</a:t>
            </a:fld>
            <a:endParaRPr lang="en-US" sz="1200">
              <a:solidFill>
                <a:prstClr val="black">
                  <a:tint val="75000"/>
                </a:prstClr>
              </a:solidFill>
              <a:latin typeface="+mn-lt"/>
            </a:endParaRPr>
          </a:p>
        </p:txBody>
      </p:sp>
      <p:pic>
        <p:nvPicPr>
          <p:cNvPr id="10" name="Imagen 9">
            <a:extLst>
              <a:ext uri="{FF2B5EF4-FFF2-40B4-BE49-F238E27FC236}">
                <a16:creationId xmlns:a16="http://schemas.microsoft.com/office/drawing/2014/main" id="{6A04EB88-B18D-E331-FDFC-10F5E242047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393362" y="1780282"/>
            <a:ext cx="6707539" cy="2576041"/>
          </a:xfrm>
          <a:prstGeom prst="rect">
            <a:avLst/>
          </a:prstGeom>
        </p:spPr>
      </p:pic>
      <p:pic>
        <p:nvPicPr>
          <p:cNvPr id="9" name="Graphic 8" descr="Magnifying glass">
            <a:extLst>
              <a:ext uri="{FF2B5EF4-FFF2-40B4-BE49-F238E27FC236}">
                <a16:creationId xmlns:a16="http://schemas.microsoft.com/office/drawing/2014/main" id="{C0D41731-0DDB-1924-8227-97F68F51C1F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38096" y="320740"/>
            <a:ext cx="1903981" cy="1903981"/>
          </a:xfrm>
          <a:prstGeom prst="rect">
            <a:avLst/>
          </a:prstGeom>
        </p:spPr>
      </p:pic>
    </p:spTree>
    <p:extLst>
      <p:ext uri="{BB962C8B-B14F-4D97-AF65-F5344CB8AC3E}">
        <p14:creationId xmlns:p14="http://schemas.microsoft.com/office/powerpoint/2010/main" val="16544729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643467" y="640080"/>
            <a:ext cx="3096427" cy="56132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Total Payload Mass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25389" y="3743730"/>
            <a:ext cx="6848715" cy="987377"/>
          </a:xfrm>
          <a:prstGeom prst="rect">
            <a:avLst/>
          </a:prstGeom>
        </p:spPr>
        <p:txBody>
          <a:bodyPr vert="horz" lIns="91440" tIns="45720" rIns="91440" bIns="45720" rtlCol="0" anchor="ct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534650" y="6356350"/>
            <a:ext cx="819150" cy="365125"/>
          </a:xfrm>
        </p:spPr>
        <p:txBody>
          <a:bodyPr vert="horz" lIns="91440" tIns="45720" rIns="91440" bIns="45720" rtlCol="0" anchor="ctr">
            <a:normAutofit/>
          </a:bodyPr>
          <a:lstStyle/>
          <a:p>
            <a:pPr>
              <a:spcAft>
                <a:spcPts val="600"/>
              </a:spcAft>
            </a:pPr>
            <a:fld id="{5075537C-CA84-1446-933C-8E9D027F9201}" type="slidenum">
              <a:rPr lang="en-US" sz="1200">
                <a:solidFill>
                  <a:prstClr val="black">
                    <a:tint val="75000"/>
                  </a:prstClr>
                </a:solidFill>
                <a:latin typeface="+mn-lt"/>
              </a:rPr>
              <a:pPr>
                <a:spcAft>
                  <a:spcPts val="600"/>
                </a:spcAft>
              </a:pPr>
              <a:t>26</a:t>
            </a:fld>
            <a:endParaRPr lang="en-US" sz="1200">
              <a:solidFill>
                <a:prstClr val="black">
                  <a:tint val="75000"/>
                </a:prstClr>
              </a:solidFill>
              <a:latin typeface="+mn-lt"/>
            </a:endParaRPr>
          </a:p>
        </p:txBody>
      </p:sp>
      <p:pic>
        <p:nvPicPr>
          <p:cNvPr id="6" name="Imagen 5">
            <a:extLst>
              <a:ext uri="{FF2B5EF4-FFF2-40B4-BE49-F238E27FC236}">
                <a16:creationId xmlns:a16="http://schemas.microsoft.com/office/drawing/2014/main" id="{04FC5800-0D49-37E9-9553-D62F813DB2E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393362" y="2188095"/>
            <a:ext cx="6960438" cy="1438753"/>
          </a:xfrm>
          <a:prstGeom prst="rect">
            <a:avLst/>
          </a:prstGeom>
        </p:spPr>
      </p:pic>
      <p:pic>
        <p:nvPicPr>
          <p:cNvPr id="7" name="Graphic 8" descr="Magnifying glass">
            <a:extLst>
              <a:ext uri="{FF2B5EF4-FFF2-40B4-BE49-F238E27FC236}">
                <a16:creationId xmlns:a16="http://schemas.microsoft.com/office/drawing/2014/main" id="{172B1086-295C-C02A-666B-C3E48CC2B6E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38096" y="320740"/>
            <a:ext cx="1903981" cy="190398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643467" y="640080"/>
            <a:ext cx="3096427" cy="56132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557155" y="4178498"/>
            <a:ext cx="6848715" cy="848685"/>
          </a:xfrm>
          <a:prstGeom prst="rect">
            <a:avLst/>
          </a:prstGeom>
        </p:spPr>
        <p:txBody>
          <a:bodyPr vert="horz" lIns="91440" tIns="45720" rIns="91440" bIns="45720" rtlCol="0" anchor="ctr">
            <a:normAutofit/>
          </a:bodyPr>
          <a:lstStyle/>
          <a:p>
            <a:pPr>
              <a:spcBef>
                <a:spcPts val="1400"/>
              </a:spcBef>
            </a:pPr>
            <a:r>
              <a:rPr lang="en-US" sz="2000" dirty="0">
                <a:latin typeface="Abadi" panose="020B0604020104020204" pitchFamily="34" charset="0"/>
              </a:rPr>
              <a:t>We calculated the average payload mass carried by booster version F9 v1.1 as 2534.67</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534650" y="6356350"/>
            <a:ext cx="819150" cy="365125"/>
          </a:xfrm>
        </p:spPr>
        <p:txBody>
          <a:bodyPr vert="horz" lIns="91440" tIns="45720" rIns="91440" bIns="45720" rtlCol="0" anchor="ctr">
            <a:normAutofit/>
          </a:bodyPr>
          <a:lstStyle/>
          <a:p>
            <a:pPr>
              <a:spcAft>
                <a:spcPts val="600"/>
              </a:spcAft>
            </a:pPr>
            <a:fld id="{5075537C-CA84-1446-933C-8E9D027F9201}" type="slidenum">
              <a:rPr lang="en-US" sz="1200">
                <a:solidFill>
                  <a:prstClr val="black">
                    <a:tint val="75000"/>
                  </a:prstClr>
                </a:solidFill>
                <a:latin typeface="+mn-lt"/>
              </a:rPr>
              <a:pPr>
                <a:spcAft>
                  <a:spcPts val="600"/>
                </a:spcAft>
              </a:pPr>
              <a:t>27</a:t>
            </a:fld>
            <a:endParaRPr lang="en-US" sz="1200">
              <a:solidFill>
                <a:prstClr val="black">
                  <a:tint val="75000"/>
                </a:prstClr>
              </a:solidFill>
              <a:latin typeface="+mn-lt"/>
            </a:endParaRPr>
          </a:p>
        </p:txBody>
      </p:sp>
      <p:pic>
        <p:nvPicPr>
          <p:cNvPr id="6" name="Imagen 5">
            <a:extLst>
              <a:ext uri="{FF2B5EF4-FFF2-40B4-BE49-F238E27FC236}">
                <a16:creationId xmlns:a16="http://schemas.microsoft.com/office/drawing/2014/main" id="{3AD18F23-E822-1E40-A552-AA3E3A07910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414493" y="2275050"/>
            <a:ext cx="7134040" cy="1422967"/>
          </a:xfrm>
          <a:prstGeom prst="rect">
            <a:avLst/>
          </a:prstGeom>
        </p:spPr>
      </p:pic>
      <p:pic>
        <p:nvPicPr>
          <p:cNvPr id="7" name="Graphic 8" descr="Magnifying glass">
            <a:extLst>
              <a:ext uri="{FF2B5EF4-FFF2-40B4-BE49-F238E27FC236}">
                <a16:creationId xmlns:a16="http://schemas.microsoft.com/office/drawing/2014/main" id="{7A4A0438-7788-4029-1599-A142D354212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38096" y="320740"/>
            <a:ext cx="1903981" cy="190398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640080"/>
            <a:ext cx="3096427" cy="56132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First Successful Ground Landing Date</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534650" y="6356350"/>
            <a:ext cx="819150" cy="365125"/>
          </a:xfrm>
        </p:spPr>
        <p:txBody>
          <a:bodyPr vert="horz" lIns="91440" tIns="45720" rIns="91440" bIns="45720" rtlCol="0" anchor="ctr">
            <a:normAutofit/>
          </a:bodyPr>
          <a:lstStyle/>
          <a:p>
            <a:pPr>
              <a:spcAft>
                <a:spcPts val="600"/>
              </a:spcAft>
            </a:pPr>
            <a:fld id="{5075537C-CA84-1446-933C-8E9D027F9201}" type="slidenum">
              <a:rPr lang="en-US" sz="1200">
                <a:solidFill>
                  <a:prstClr val="black">
                    <a:tint val="75000"/>
                  </a:prstClr>
                </a:solidFill>
                <a:latin typeface="+mn-lt"/>
              </a:rPr>
              <a:pPr>
                <a:spcAft>
                  <a:spcPts val="600"/>
                </a:spcAft>
              </a:pPr>
              <a:t>28</a:t>
            </a:fld>
            <a:endParaRPr lang="en-US" sz="1200">
              <a:solidFill>
                <a:prstClr val="black">
                  <a:tint val="75000"/>
                </a:prstClr>
              </a:solidFill>
              <a:latin typeface="+mn-lt"/>
            </a:endParaRPr>
          </a:p>
        </p:txBody>
      </p:sp>
      <p:pic>
        <p:nvPicPr>
          <p:cNvPr id="6" name="Imagen 5">
            <a:extLst>
              <a:ext uri="{FF2B5EF4-FFF2-40B4-BE49-F238E27FC236}">
                <a16:creationId xmlns:a16="http://schemas.microsoft.com/office/drawing/2014/main" id="{89237EC3-2D11-F7C8-0CAC-10268FA7469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393362" y="2341419"/>
            <a:ext cx="6670307" cy="1299411"/>
          </a:xfrm>
          <a:prstGeom prst="rect">
            <a:avLst/>
          </a:prstGeom>
        </p:spPr>
      </p:pic>
      <p:pic>
        <p:nvPicPr>
          <p:cNvPr id="7" name="Graphic 8" descr="Magnifying glass">
            <a:extLst>
              <a:ext uri="{FF2B5EF4-FFF2-40B4-BE49-F238E27FC236}">
                <a16:creationId xmlns:a16="http://schemas.microsoft.com/office/drawing/2014/main" id="{8B389A5F-E974-133B-D843-EA66E6C1018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38096" y="320740"/>
            <a:ext cx="1903981" cy="1903981"/>
          </a:xfrm>
          <a:prstGeom prst="rect">
            <a:avLst/>
          </a:prstGeom>
        </p:spPr>
      </p:pic>
      <p:sp>
        <p:nvSpPr>
          <p:cNvPr id="10" name="CuadroTexto 9">
            <a:extLst>
              <a:ext uri="{FF2B5EF4-FFF2-40B4-BE49-F238E27FC236}">
                <a16:creationId xmlns:a16="http://schemas.microsoft.com/office/drawing/2014/main" id="{EC9EBF60-FB27-E3FA-FBC0-F6BC6B8168BE}"/>
              </a:ext>
            </a:extLst>
          </p:cNvPr>
          <p:cNvSpPr txBox="1"/>
          <p:nvPr/>
        </p:nvSpPr>
        <p:spPr>
          <a:xfrm>
            <a:off x="4533499" y="3863604"/>
            <a:ext cx="6102416" cy="646331"/>
          </a:xfrm>
          <a:prstGeom prst="rect">
            <a:avLst/>
          </a:prstGeom>
          <a:noFill/>
        </p:spPr>
        <p:txBody>
          <a:bodyPr wrap="square">
            <a:spAutoFit/>
          </a:bodyPr>
          <a:lstStyle/>
          <a:p>
            <a:r>
              <a:rPr lang="en-US" sz="1800" dirty="0">
                <a:latin typeface="Abadi" panose="020B0604020104020204" pitchFamily="34" charset="0"/>
              </a:rPr>
              <a:t>We observed that the dates of the first successful landing outcome on ground pad was </a:t>
            </a:r>
            <a:r>
              <a:rPr lang="en-US" dirty="0">
                <a:latin typeface="Abadi" panose="020B0604020104020204" pitchFamily="34" charset="0"/>
              </a:rPr>
              <a:t>01 May 2017</a:t>
            </a:r>
            <a:endParaRPr lang="es-PA" dirty="0"/>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640080"/>
            <a:ext cx="3096427" cy="56132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Successful Drone Ship Landing with Payload between 4000 and 6000</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534650" y="6356350"/>
            <a:ext cx="819150" cy="365125"/>
          </a:xfrm>
        </p:spPr>
        <p:txBody>
          <a:bodyPr vert="horz" lIns="91440" tIns="45720" rIns="91440" bIns="45720" rtlCol="0" anchor="ctr">
            <a:normAutofit/>
          </a:bodyPr>
          <a:lstStyle/>
          <a:p>
            <a:pPr>
              <a:spcAft>
                <a:spcPts val="600"/>
              </a:spcAft>
            </a:pPr>
            <a:fld id="{5075537C-CA84-1446-933C-8E9D027F9201}" type="slidenum">
              <a:rPr lang="en-US" sz="1200">
                <a:solidFill>
                  <a:prstClr val="black">
                    <a:tint val="75000"/>
                  </a:prstClr>
                </a:solidFill>
                <a:latin typeface="+mn-lt"/>
              </a:rPr>
              <a:pPr>
                <a:spcAft>
                  <a:spcPts val="600"/>
                </a:spcAft>
              </a:pPr>
              <a:t>29</a:t>
            </a:fld>
            <a:endParaRPr lang="en-US" sz="1200">
              <a:solidFill>
                <a:prstClr val="black">
                  <a:tint val="75000"/>
                </a:prstClr>
              </a:solidFill>
              <a:latin typeface="+mn-lt"/>
            </a:endParaRPr>
          </a:p>
        </p:txBody>
      </p:sp>
      <p:pic>
        <p:nvPicPr>
          <p:cNvPr id="3" name="Imagen 2">
            <a:extLst>
              <a:ext uri="{FF2B5EF4-FFF2-40B4-BE49-F238E27FC236}">
                <a16:creationId xmlns:a16="http://schemas.microsoft.com/office/drawing/2014/main" id="{546EEB7D-61CB-7A05-FDAE-DAB413EEFCD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307445" y="2189810"/>
            <a:ext cx="7241088" cy="1849972"/>
          </a:xfrm>
          <a:prstGeom prst="rect">
            <a:avLst/>
          </a:prstGeom>
        </p:spPr>
      </p:pic>
      <p:sp>
        <p:nvSpPr>
          <p:cNvPr id="7" name="CuadroTexto 6">
            <a:extLst>
              <a:ext uri="{FF2B5EF4-FFF2-40B4-BE49-F238E27FC236}">
                <a16:creationId xmlns:a16="http://schemas.microsoft.com/office/drawing/2014/main" id="{AB5441A8-1550-B80E-1759-AB277A9C081B}"/>
              </a:ext>
            </a:extLst>
          </p:cNvPr>
          <p:cNvSpPr txBox="1"/>
          <p:nvPr/>
        </p:nvSpPr>
        <p:spPr>
          <a:xfrm>
            <a:off x="4947386" y="4241913"/>
            <a:ext cx="6102416" cy="1200329"/>
          </a:xfrm>
          <a:prstGeom prst="rect">
            <a:avLst/>
          </a:prstGeom>
          <a:noFill/>
        </p:spPr>
        <p:txBody>
          <a:bodyPr wrap="square">
            <a:spAutoFit/>
          </a:bodyPr>
          <a:lstStyle/>
          <a:p>
            <a:pPr>
              <a:spcBef>
                <a:spcPts val="1400"/>
              </a:spcBef>
            </a:pPr>
            <a:r>
              <a:rPr lang="en-US" sz="1800" dirty="0">
                <a:latin typeface="Abadi" panose="020B0604020104020204" pitchFamily="34" charset="0"/>
              </a:rPr>
              <a:t>We used the </a:t>
            </a:r>
            <a:r>
              <a:rPr lang="en-US" sz="1800" b="1" dirty="0">
                <a:latin typeface="Abadi" panose="020B0604020104020204" pitchFamily="34" charset="0"/>
              </a:rPr>
              <a:t>WHERE</a:t>
            </a:r>
            <a:r>
              <a:rPr lang="en-US" sz="1800" dirty="0">
                <a:latin typeface="Abadi" panose="020B0604020104020204" pitchFamily="34" charset="0"/>
              </a:rPr>
              <a:t> clause to filter for boosters which have successfully landed on drone ship and applied the </a:t>
            </a:r>
            <a:r>
              <a:rPr lang="en-US" sz="1800" b="1" dirty="0">
                <a:latin typeface="Abadi" panose="020B0604020104020204" pitchFamily="34" charset="0"/>
              </a:rPr>
              <a:t>AND</a:t>
            </a:r>
            <a:r>
              <a:rPr lang="en-US" sz="1800" dirty="0">
                <a:latin typeface="Abadi" panose="020B0604020104020204" pitchFamily="34" charset="0"/>
              </a:rPr>
              <a:t> condition to determine successful landing with payload mass greater than 4000 but less than 6000</a:t>
            </a:r>
          </a:p>
        </p:txBody>
      </p:sp>
      <p:pic>
        <p:nvPicPr>
          <p:cNvPr id="9" name="Graphic 8" descr="Magnifying glass">
            <a:extLst>
              <a:ext uri="{FF2B5EF4-FFF2-40B4-BE49-F238E27FC236}">
                <a16:creationId xmlns:a16="http://schemas.microsoft.com/office/drawing/2014/main" id="{2528D69D-7D88-52E9-B52A-B7847268815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38096" y="320740"/>
            <a:ext cx="1903981" cy="190398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1136428" y="627564"/>
            <a:ext cx="74741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Executive Summary</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234752" y="1953127"/>
            <a:ext cx="7474172" cy="4064692"/>
          </a:xfrm>
          <a:prstGeom prst="rect">
            <a:avLst/>
          </a:prstGeom>
        </p:spPr>
        <p:txBody>
          <a:bodyPr vert="horz" lIns="91440" tIns="45720" rIns="91440" bIns="45720" rtlCol="0" anchor="ctr">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400" dirty="0">
                <a:solidFill>
                  <a:schemeClr val="tx1"/>
                </a:solidFill>
                <a:latin typeface="+mn-lt"/>
              </a:rPr>
              <a:t>Summary of methodologies</a:t>
            </a:r>
          </a:p>
          <a:p>
            <a:pPr lvl="1">
              <a:spcBef>
                <a:spcPts val="1400"/>
              </a:spcBef>
              <a:buFont typeface="Arial" panose="020B0604020202020204" pitchFamily="34" charset="0"/>
              <a:buChar char="•"/>
            </a:pPr>
            <a:r>
              <a:rPr lang="en-US" sz="2000" dirty="0">
                <a:solidFill>
                  <a:schemeClr val="tx1"/>
                </a:solidFill>
                <a:latin typeface="+mn-lt"/>
              </a:rPr>
              <a:t>Data Collection through API</a:t>
            </a:r>
          </a:p>
          <a:p>
            <a:pPr lvl="1">
              <a:spcBef>
                <a:spcPts val="1400"/>
              </a:spcBef>
              <a:buFont typeface="Arial" panose="020B0604020202020204" pitchFamily="34" charset="0"/>
              <a:buChar char="•"/>
            </a:pPr>
            <a:r>
              <a:rPr lang="en-US" sz="2000" dirty="0">
                <a:solidFill>
                  <a:schemeClr val="tx1"/>
                </a:solidFill>
                <a:latin typeface="+mn-lt"/>
              </a:rPr>
              <a:t>Data Collection with Web Scraping</a:t>
            </a:r>
          </a:p>
          <a:p>
            <a:pPr lvl="1">
              <a:spcBef>
                <a:spcPts val="1400"/>
              </a:spcBef>
              <a:buFont typeface="Arial" panose="020B0604020202020204" pitchFamily="34" charset="0"/>
              <a:buChar char="•"/>
            </a:pPr>
            <a:r>
              <a:rPr lang="en-US" sz="2000" dirty="0">
                <a:solidFill>
                  <a:schemeClr val="tx1"/>
                </a:solidFill>
                <a:latin typeface="+mn-lt"/>
              </a:rPr>
              <a:t>Data Wrangling</a:t>
            </a:r>
          </a:p>
          <a:p>
            <a:pPr lvl="1">
              <a:spcBef>
                <a:spcPts val="1400"/>
              </a:spcBef>
              <a:buFont typeface="Arial" panose="020B0604020202020204" pitchFamily="34" charset="0"/>
              <a:buChar char="•"/>
            </a:pPr>
            <a:r>
              <a:rPr lang="en-US" sz="2000" dirty="0">
                <a:solidFill>
                  <a:schemeClr val="tx1"/>
                </a:solidFill>
                <a:latin typeface="+mn-lt"/>
              </a:rPr>
              <a:t>Exploratory Data Analysis with SQL</a:t>
            </a:r>
          </a:p>
          <a:p>
            <a:pPr lvl="1">
              <a:spcBef>
                <a:spcPts val="1400"/>
              </a:spcBef>
              <a:buFont typeface="Arial" panose="020B0604020202020204" pitchFamily="34" charset="0"/>
              <a:buChar char="•"/>
            </a:pPr>
            <a:r>
              <a:rPr lang="en-US" sz="2000" dirty="0">
                <a:solidFill>
                  <a:schemeClr val="tx1"/>
                </a:solidFill>
                <a:latin typeface="+mn-lt"/>
              </a:rPr>
              <a:t>Exploratory Data Analysis for Data Visualization</a:t>
            </a:r>
          </a:p>
          <a:p>
            <a:pPr lvl="1">
              <a:spcBef>
                <a:spcPts val="1400"/>
              </a:spcBef>
              <a:buFont typeface="Arial" panose="020B0604020202020204" pitchFamily="34" charset="0"/>
              <a:buChar char="•"/>
            </a:pPr>
            <a:r>
              <a:rPr lang="en-US" sz="2000" dirty="0">
                <a:solidFill>
                  <a:schemeClr val="tx1"/>
                </a:solidFill>
                <a:latin typeface="+mn-lt"/>
              </a:rPr>
              <a:t>Interactive Visual Analytics with Folium</a:t>
            </a:r>
          </a:p>
          <a:p>
            <a:pPr lvl="1">
              <a:spcBef>
                <a:spcPts val="1400"/>
              </a:spcBef>
              <a:buFont typeface="Arial" panose="020B0604020202020204" pitchFamily="34" charset="0"/>
              <a:buChar char="•"/>
            </a:pPr>
            <a:r>
              <a:rPr lang="en-US" sz="2000" dirty="0">
                <a:solidFill>
                  <a:schemeClr val="tx1"/>
                </a:solidFill>
                <a:latin typeface="+mn-lt"/>
              </a:rPr>
              <a:t>Machine Learning Prediction</a:t>
            </a:r>
          </a:p>
          <a:p>
            <a:pPr>
              <a:spcBef>
                <a:spcPts val="1400"/>
              </a:spcBef>
              <a:buFont typeface="Arial" panose="020B0604020202020204" pitchFamily="34" charset="0"/>
              <a:buChar char="•"/>
            </a:pPr>
            <a:r>
              <a:rPr lang="en-US" sz="2400" dirty="0">
                <a:solidFill>
                  <a:schemeClr val="tx1"/>
                </a:solidFill>
                <a:latin typeface="+mn-lt"/>
              </a:rPr>
              <a:t>Summary of all results</a:t>
            </a:r>
          </a:p>
          <a:p>
            <a:pPr lvl="1">
              <a:spcBef>
                <a:spcPts val="1400"/>
              </a:spcBef>
              <a:buFont typeface="Arial" panose="020B0604020202020204" pitchFamily="34" charset="0"/>
              <a:buChar char="•"/>
            </a:pPr>
            <a:r>
              <a:rPr lang="en-US" sz="2000" dirty="0">
                <a:solidFill>
                  <a:schemeClr val="tx1"/>
                </a:solidFill>
                <a:latin typeface="+mn-lt"/>
              </a:rPr>
              <a:t>Exploratory Data Analysis result</a:t>
            </a:r>
          </a:p>
          <a:p>
            <a:pPr lvl="1">
              <a:spcBef>
                <a:spcPts val="1400"/>
              </a:spcBef>
              <a:buFont typeface="Arial" panose="020B0604020202020204" pitchFamily="34" charset="0"/>
              <a:buChar char="•"/>
            </a:pPr>
            <a:r>
              <a:rPr lang="en-US" sz="2000" dirty="0">
                <a:solidFill>
                  <a:schemeClr val="tx1"/>
                </a:solidFill>
                <a:latin typeface="+mn-lt"/>
              </a:rPr>
              <a:t>Interactive Analytics in Screenshots</a:t>
            </a:r>
          </a:p>
          <a:p>
            <a:pPr lvl="1">
              <a:spcBef>
                <a:spcPts val="1400"/>
              </a:spcBef>
              <a:buFont typeface="Arial" panose="020B0604020202020204" pitchFamily="34" charset="0"/>
              <a:buChar char="•"/>
            </a:pPr>
            <a:r>
              <a:rPr lang="en-US" sz="2000" dirty="0">
                <a:solidFill>
                  <a:schemeClr val="tx1"/>
                </a:solidFill>
                <a:latin typeface="+mn-lt"/>
              </a:rPr>
              <a:t>Predictive Analytics result</a:t>
            </a:r>
          </a:p>
        </p:txBody>
      </p:sp>
      <p:sp>
        <p:nvSpPr>
          <p:cNvPr id="26" name="Rectangle 25">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Chat sólido">
            <a:extLst>
              <a:ext uri="{FF2B5EF4-FFF2-40B4-BE49-F238E27FC236}">
                <a16:creationId xmlns:a16="http://schemas.microsoft.com/office/drawing/2014/main" id="{E0987E7E-C70C-9830-5E68-54C8F9815CF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341428" y="6356350"/>
            <a:ext cx="1012371" cy="365125"/>
          </a:xfrm>
        </p:spPr>
        <p:txBody>
          <a:bodyPr vert="horz" lIns="91440" tIns="45720" rIns="91440" bIns="45720" rtlCol="0" anchor="ctr">
            <a:normAutofit/>
          </a:bodyPr>
          <a:lstStyle/>
          <a:p>
            <a:pPr>
              <a:spcAft>
                <a:spcPts val="600"/>
              </a:spcAft>
            </a:pPr>
            <a:fld id="{5075537C-CA84-1446-933C-8E9D027F9201}" type="slidenum">
              <a:rPr lang="en-US" sz="1200">
                <a:solidFill>
                  <a:srgbClr val="FFFFFF"/>
                </a:solidFill>
                <a:latin typeface="+mn-lt"/>
              </a:rPr>
              <a:pPr>
                <a:spcAft>
                  <a:spcPts val="600"/>
                </a:spcAft>
              </a:pPr>
              <a:t>3</a:t>
            </a:fld>
            <a:endParaRPr lang="en-US" sz="1200">
              <a:solidFill>
                <a:srgbClr val="FFFFFF"/>
              </a:solidFill>
              <a:latin typeface="+mn-lt"/>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643467" y="640080"/>
            <a:ext cx="3096427" cy="56132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781735" y="4333461"/>
            <a:ext cx="6120542" cy="449618"/>
          </a:xfrm>
          <a:prstGeom prst="rect">
            <a:avLst/>
          </a:prstGeom>
        </p:spPr>
        <p:txBody>
          <a:bodyPr vert="horz" lIns="91440" tIns="45720" rIns="91440" bIns="45720" rtlCol="0" anchor="ctr">
            <a:normAutofit/>
          </a:bodyPr>
          <a:lstStyle/>
          <a:p>
            <a:pPr marL="0" indent="0">
              <a:spcBef>
                <a:spcPts val="1400"/>
              </a:spcBef>
              <a:buNone/>
            </a:pPr>
            <a:r>
              <a:rPr lang="en-US" sz="2000" dirty="0"/>
              <a:t>We used count and group by MISSION_OUTCOME</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534650" y="6356350"/>
            <a:ext cx="819150" cy="365125"/>
          </a:xfrm>
        </p:spPr>
        <p:txBody>
          <a:bodyPr vert="horz" lIns="91440" tIns="45720" rIns="91440" bIns="45720" rtlCol="0" anchor="ctr">
            <a:normAutofit/>
          </a:bodyPr>
          <a:lstStyle/>
          <a:p>
            <a:pPr>
              <a:spcAft>
                <a:spcPts val="600"/>
              </a:spcAft>
            </a:pPr>
            <a:fld id="{5075537C-CA84-1446-933C-8E9D027F9201}" type="slidenum">
              <a:rPr lang="en-US" sz="1200">
                <a:solidFill>
                  <a:prstClr val="black">
                    <a:tint val="75000"/>
                  </a:prstClr>
                </a:solidFill>
                <a:latin typeface="+mn-lt"/>
              </a:rPr>
              <a:pPr>
                <a:spcAft>
                  <a:spcPts val="600"/>
                </a:spcAft>
              </a:pPr>
              <a:t>30</a:t>
            </a:fld>
            <a:endParaRPr lang="en-US" sz="1200">
              <a:solidFill>
                <a:prstClr val="black">
                  <a:tint val="75000"/>
                </a:prstClr>
              </a:solidFill>
              <a:latin typeface="+mn-lt"/>
            </a:endParaRPr>
          </a:p>
        </p:txBody>
      </p:sp>
      <p:pic>
        <p:nvPicPr>
          <p:cNvPr id="6" name="Imagen 5">
            <a:extLst>
              <a:ext uri="{FF2B5EF4-FFF2-40B4-BE49-F238E27FC236}">
                <a16:creationId xmlns:a16="http://schemas.microsoft.com/office/drawing/2014/main" id="{CD0B0ACD-D497-04EC-29E6-84C9D5EF1CE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134876" y="2052290"/>
            <a:ext cx="5399774" cy="1896178"/>
          </a:xfrm>
          <a:prstGeom prst="rect">
            <a:avLst/>
          </a:prstGeom>
        </p:spPr>
      </p:pic>
      <p:pic>
        <p:nvPicPr>
          <p:cNvPr id="7" name="Graphic 8" descr="Magnifying glass">
            <a:extLst>
              <a:ext uri="{FF2B5EF4-FFF2-40B4-BE49-F238E27FC236}">
                <a16:creationId xmlns:a16="http://schemas.microsoft.com/office/drawing/2014/main" id="{189901F3-3424-D268-31A3-11A2B6CD18C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38096" y="320740"/>
            <a:ext cx="1903981" cy="190398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643467" y="640080"/>
            <a:ext cx="3096427" cy="56132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713403" y="5551513"/>
            <a:ext cx="6848715" cy="815612"/>
          </a:xfrm>
          <a:prstGeom prst="rect">
            <a:avLst/>
          </a:prstGeom>
        </p:spPr>
        <p:txBody>
          <a:bodyPr vert="horz" lIns="91440" tIns="45720" rIns="91440" bIns="45720" rtlCol="0" anchor="ctr">
            <a:normAutofit fontScale="92500" lnSpcReduction="10000"/>
          </a:bodyPr>
          <a:lstStyle/>
          <a:p>
            <a:pPr>
              <a:spcBef>
                <a:spcPts val="1400"/>
              </a:spcBef>
            </a:pPr>
            <a:r>
              <a:rPr lang="en-US" sz="2000" dirty="0">
                <a:latin typeface="Abadi" panose="020B0604020104020204" pitchFamily="34" charset="0"/>
              </a:rPr>
              <a:t>We determined the booster that have carried the maximum payload using a subquery in the </a:t>
            </a:r>
            <a:r>
              <a:rPr lang="en-US" sz="2000" b="1" dirty="0">
                <a:latin typeface="Abadi" panose="020B0604020104020204" pitchFamily="34" charset="0"/>
              </a:rPr>
              <a:t>WHERE</a:t>
            </a:r>
            <a:r>
              <a:rPr lang="en-US" sz="2000" dirty="0">
                <a:latin typeface="Abadi" panose="020B0604020104020204" pitchFamily="34" charset="0"/>
              </a:rPr>
              <a:t> clause and the </a:t>
            </a:r>
            <a:r>
              <a:rPr lang="en-US" sz="2000" b="1" dirty="0">
                <a:latin typeface="Abadi" panose="020B0604020104020204" pitchFamily="34" charset="0"/>
              </a:rPr>
              <a:t>MAX() </a:t>
            </a:r>
            <a:r>
              <a:rPr lang="en-US" sz="2000" dirty="0">
                <a:latin typeface="Abadi" panose="020B0604020104020204" pitchFamily="34" charset="0"/>
              </a:rPr>
              <a:t>function.</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534650" y="6356350"/>
            <a:ext cx="819150" cy="365125"/>
          </a:xfrm>
        </p:spPr>
        <p:txBody>
          <a:bodyPr vert="horz" lIns="91440" tIns="45720" rIns="91440" bIns="45720" rtlCol="0" anchor="ctr">
            <a:normAutofit/>
          </a:bodyPr>
          <a:lstStyle/>
          <a:p>
            <a:pPr>
              <a:spcAft>
                <a:spcPts val="600"/>
              </a:spcAft>
            </a:pPr>
            <a:fld id="{5075537C-CA84-1446-933C-8E9D027F9201}" type="slidenum">
              <a:rPr lang="en-US" sz="1200">
                <a:solidFill>
                  <a:prstClr val="black">
                    <a:tint val="75000"/>
                  </a:prstClr>
                </a:solidFill>
                <a:latin typeface="+mn-lt"/>
              </a:rPr>
              <a:pPr>
                <a:spcAft>
                  <a:spcPts val="600"/>
                </a:spcAft>
              </a:pPr>
              <a:t>31</a:t>
            </a:fld>
            <a:endParaRPr lang="en-US" sz="1200">
              <a:solidFill>
                <a:prstClr val="black">
                  <a:tint val="75000"/>
                </a:prstClr>
              </a:solidFill>
              <a:latin typeface="+mn-lt"/>
            </a:endParaRPr>
          </a:p>
        </p:txBody>
      </p:sp>
      <p:pic>
        <p:nvPicPr>
          <p:cNvPr id="6" name="Imagen 5">
            <a:extLst>
              <a:ext uri="{FF2B5EF4-FFF2-40B4-BE49-F238E27FC236}">
                <a16:creationId xmlns:a16="http://schemas.microsoft.com/office/drawing/2014/main" id="{4E90904F-600B-9F7B-E307-F5543E6B56A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393363" y="1864050"/>
            <a:ext cx="7267314" cy="3510951"/>
          </a:xfrm>
          <a:prstGeom prst="rect">
            <a:avLst/>
          </a:prstGeom>
        </p:spPr>
      </p:pic>
      <p:pic>
        <p:nvPicPr>
          <p:cNvPr id="7" name="Graphic 8" descr="Magnifying glass">
            <a:extLst>
              <a:ext uri="{FF2B5EF4-FFF2-40B4-BE49-F238E27FC236}">
                <a16:creationId xmlns:a16="http://schemas.microsoft.com/office/drawing/2014/main" id="{F4C21F7D-D793-1E41-1E64-E494D4ED4F1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68509" y="325176"/>
            <a:ext cx="1903981" cy="190398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643467" y="640080"/>
            <a:ext cx="3096427" cy="56132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2015 Launch Records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99818" y="4031882"/>
            <a:ext cx="6848715" cy="1907414"/>
          </a:xfrm>
          <a:prstGeom prst="rect">
            <a:avLst/>
          </a:prstGeom>
        </p:spPr>
        <p:txBody>
          <a:bodyPr vert="horz" lIns="91440" tIns="45720" rIns="91440" bIns="45720" rtlCol="0" anchor="ctr">
            <a:normAutofit/>
          </a:bodyPr>
          <a:lstStyle/>
          <a:p>
            <a:pPr>
              <a:lnSpc>
                <a:spcPct val="100000"/>
              </a:lnSpc>
              <a:spcBef>
                <a:spcPts val="1400"/>
              </a:spcBef>
            </a:pPr>
            <a:r>
              <a:rPr lang="en-US" sz="2000" dirty="0">
                <a:solidFill>
                  <a:schemeClr val="accent3">
                    <a:lumMod val="25000"/>
                  </a:schemeClr>
                </a:solidFill>
                <a:latin typeface="Abadi"/>
              </a:rPr>
              <a:t>We used a combinations of the </a:t>
            </a:r>
            <a:r>
              <a:rPr lang="en-US" sz="2000" b="1" dirty="0">
                <a:solidFill>
                  <a:schemeClr val="accent3">
                    <a:lumMod val="25000"/>
                  </a:schemeClr>
                </a:solidFill>
                <a:latin typeface="Abadi"/>
              </a:rPr>
              <a:t>WHERE</a:t>
            </a:r>
            <a:r>
              <a:rPr lang="en-US" sz="2000" dirty="0">
                <a:solidFill>
                  <a:schemeClr val="accent3">
                    <a:lumMod val="25000"/>
                  </a:schemeClr>
                </a:solidFill>
                <a:latin typeface="Abadi"/>
              </a:rPr>
              <a:t> clause, </a:t>
            </a:r>
            <a:r>
              <a:rPr lang="en-US" sz="2000" b="1" dirty="0">
                <a:solidFill>
                  <a:schemeClr val="accent3">
                    <a:lumMod val="25000"/>
                  </a:schemeClr>
                </a:solidFill>
                <a:latin typeface="Abadi"/>
              </a:rPr>
              <a:t>LIKE</a:t>
            </a:r>
            <a:r>
              <a:rPr lang="en-US" sz="2000" dirty="0">
                <a:solidFill>
                  <a:schemeClr val="accent3">
                    <a:lumMod val="25000"/>
                  </a:schemeClr>
                </a:solidFill>
                <a:latin typeface="Abadi"/>
              </a:rPr>
              <a:t>, and </a:t>
            </a:r>
            <a:r>
              <a:rPr lang="en-US" sz="2000" b="1" dirty="0" err="1">
                <a:solidFill>
                  <a:schemeClr val="accent3">
                    <a:lumMod val="25000"/>
                  </a:schemeClr>
                </a:solidFill>
                <a:latin typeface="Abadi"/>
              </a:rPr>
              <a:t>AND</a:t>
            </a:r>
            <a:r>
              <a:rPr lang="en-US" sz="2000" dirty="0">
                <a:solidFill>
                  <a:schemeClr val="accent3">
                    <a:lumMod val="25000"/>
                  </a:schemeClr>
                </a:solidFill>
                <a:latin typeface="Abadi"/>
              </a:rPr>
              <a:t>, conditions to filter for failed landing outcomes in drone ship, their booster versions, and launch site names for year 2015</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534650" y="6356350"/>
            <a:ext cx="819150" cy="365125"/>
          </a:xfrm>
        </p:spPr>
        <p:txBody>
          <a:bodyPr vert="horz" lIns="91440" tIns="45720" rIns="91440" bIns="45720" rtlCol="0" anchor="ctr">
            <a:normAutofit/>
          </a:bodyPr>
          <a:lstStyle/>
          <a:p>
            <a:pPr>
              <a:spcAft>
                <a:spcPts val="600"/>
              </a:spcAft>
            </a:pPr>
            <a:fld id="{5075537C-CA84-1446-933C-8E9D027F9201}" type="slidenum">
              <a:rPr lang="en-US" sz="1200">
                <a:solidFill>
                  <a:prstClr val="black">
                    <a:tint val="75000"/>
                  </a:prstClr>
                </a:solidFill>
                <a:latin typeface="+mn-lt"/>
              </a:rPr>
              <a:pPr>
                <a:spcAft>
                  <a:spcPts val="600"/>
                </a:spcAft>
              </a:pPr>
              <a:t>32</a:t>
            </a:fld>
            <a:endParaRPr lang="en-US" sz="1200">
              <a:solidFill>
                <a:prstClr val="black">
                  <a:tint val="75000"/>
                </a:prstClr>
              </a:solidFill>
              <a:latin typeface="+mn-lt"/>
            </a:endParaRPr>
          </a:p>
        </p:txBody>
      </p:sp>
      <p:pic>
        <p:nvPicPr>
          <p:cNvPr id="6" name="Imagen 5">
            <a:extLst>
              <a:ext uri="{FF2B5EF4-FFF2-40B4-BE49-F238E27FC236}">
                <a16:creationId xmlns:a16="http://schemas.microsoft.com/office/drawing/2014/main" id="{5C31CB3A-9F22-88F6-0D2C-AFAA5B704D2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434055" y="2085726"/>
            <a:ext cx="7114478" cy="1426462"/>
          </a:xfrm>
          <a:prstGeom prst="rect">
            <a:avLst/>
          </a:prstGeom>
        </p:spPr>
      </p:pic>
      <p:pic>
        <p:nvPicPr>
          <p:cNvPr id="7" name="Graphic 8" descr="Magnifying glass">
            <a:extLst>
              <a:ext uri="{FF2B5EF4-FFF2-40B4-BE49-F238E27FC236}">
                <a16:creationId xmlns:a16="http://schemas.microsoft.com/office/drawing/2014/main" id="{CD5A79F6-EA6B-4101-3BF1-97D81E8206B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68509" y="325176"/>
            <a:ext cx="1903981" cy="1903981"/>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643467" y="640080"/>
            <a:ext cx="3096427" cy="56132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713403" y="3419093"/>
            <a:ext cx="6848715" cy="2484884"/>
          </a:xfrm>
          <a:prstGeom prst="rect">
            <a:avLst/>
          </a:prstGeom>
        </p:spPr>
        <p:txBody>
          <a:bodyPr vert="horz" lIns="91440" tIns="45720" rIns="91440" bIns="45720" rtlCol="0" anchor="ctr">
            <a:normAutofit/>
          </a:bodyPr>
          <a:lstStyle/>
          <a:p>
            <a:pPr>
              <a:spcBef>
                <a:spcPts val="1400"/>
              </a:spcBef>
            </a:pPr>
            <a:r>
              <a:rPr lang="en-US" sz="2000" dirty="0"/>
              <a:t>Error in SQL utilized</a:t>
            </a:r>
            <a:br>
              <a:rPr lang="en-US" sz="2000" dirty="0"/>
            </a:br>
            <a:r>
              <a:rPr lang="en-US" sz="2000" dirty="0" err="1"/>
              <a:t>sql</a:t>
            </a:r>
            <a:r>
              <a:rPr lang="en-US" sz="2000" dirty="0"/>
              <a:t> SELECT [LANDING _OUTCOME], COUNT(*) AS qty FROM SPACEXTBL WHERE [LANDING _OUTCOME] ='Success' AND DATE BETWEEN '2010-06-04' AND '2017-03-20' GROUP BY [LANDING _OUTCOME] ORDER BY qty DESC;</a:t>
            </a:r>
          </a:p>
          <a:p>
            <a:pPr>
              <a:spcBef>
                <a:spcPts val="1400"/>
              </a:spcBef>
            </a:pPr>
            <a:r>
              <a:rPr lang="en-US" sz="2000" dirty="0"/>
              <a:t>No result obtain</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534650" y="6356350"/>
            <a:ext cx="819150" cy="365125"/>
          </a:xfrm>
        </p:spPr>
        <p:txBody>
          <a:bodyPr vert="horz" lIns="91440" tIns="45720" rIns="91440" bIns="45720" rtlCol="0" anchor="ctr">
            <a:normAutofit/>
          </a:bodyPr>
          <a:lstStyle/>
          <a:p>
            <a:pPr>
              <a:spcAft>
                <a:spcPts val="600"/>
              </a:spcAft>
            </a:pPr>
            <a:fld id="{5075537C-CA84-1446-933C-8E9D027F9201}" type="slidenum">
              <a:rPr lang="en-US" sz="1200">
                <a:solidFill>
                  <a:prstClr val="black">
                    <a:tint val="75000"/>
                  </a:prstClr>
                </a:solidFill>
                <a:latin typeface="+mn-lt"/>
              </a:rPr>
              <a:pPr>
                <a:spcAft>
                  <a:spcPts val="600"/>
                </a:spcAft>
              </a:pPr>
              <a:t>33</a:t>
            </a:fld>
            <a:endParaRPr lang="en-US" sz="1200">
              <a:solidFill>
                <a:prstClr val="black">
                  <a:tint val="75000"/>
                </a:prstClr>
              </a:solidFill>
              <a:latin typeface="+mn-lt"/>
            </a:endParaRPr>
          </a:p>
        </p:txBody>
      </p:sp>
      <p:pic>
        <p:nvPicPr>
          <p:cNvPr id="6" name="Imagen 5">
            <a:extLst>
              <a:ext uri="{FF2B5EF4-FFF2-40B4-BE49-F238E27FC236}">
                <a16:creationId xmlns:a16="http://schemas.microsoft.com/office/drawing/2014/main" id="{ED255947-10AD-46B5-32D7-EB8B2BFE003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485043" y="1897763"/>
            <a:ext cx="6731598" cy="106895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660041" y="2767106"/>
            <a:ext cx="2880828" cy="30719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All launch sites global map markers</a:t>
            </a:r>
          </a:p>
          <a:p>
            <a:pPr>
              <a:spcAft>
                <a:spcPts val="600"/>
              </a:spcAft>
            </a:pPr>
            <a:endParaRPr lang="en-US" kern="1200">
              <a:solidFill>
                <a:srgbClr val="FFFFFF"/>
              </a:solidFill>
              <a:latin typeface="+mj-lt"/>
              <a:ea typeface="+mj-ea"/>
              <a:cs typeface="+mj-cs"/>
            </a:endParaRPr>
          </a:p>
        </p:txBody>
      </p:sp>
      <p:pic>
        <p:nvPicPr>
          <p:cNvPr id="6" name="Imagen 5">
            <a:extLst>
              <a:ext uri="{FF2B5EF4-FFF2-40B4-BE49-F238E27FC236}">
                <a16:creationId xmlns:a16="http://schemas.microsoft.com/office/drawing/2014/main" id="{CD0A30B8-721F-CCC7-6A78-783B230DE4F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362754" y="659349"/>
            <a:ext cx="7225748" cy="3685255"/>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35</a:t>
            </a:fld>
            <a:endParaRPr lang="en-US" sz="1100">
              <a:solidFill>
                <a:schemeClr val="tx1">
                  <a:lumMod val="50000"/>
                  <a:lumOff val="50000"/>
                </a:schemeClr>
              </a:solidFill>
              <a:latin typeface="+mn-lt"/>
            </a:endParaRPr>
          </a:p>
        </p:txBody>
      </p:sp>
      <p:sp>
        <p:nvSpPr>
          <p:cNvPr id="7" name="Content Placeholder 4">
            <a:extLst>
              <a:ext uri="{FF2B5EF4-FFF2-40B4-BE49-F238E27FC236}">
                <a16:creationId xmlns:a16="http://schemas.microsoft.com/office/drawing/2014/main" id="{9C76A78A-226F-72EF-EE6F-72D48CDD15F9}"/>
              </a:ext>
            </a:extLst>
          </p:cNvPr>
          <p:cNvSpPr txBox="1">
            <a:spLocks/>
          </p:cNvSpPr>
          <p:nvPr/>
        </p:nvSpPr>
        <p:spPr>
          <a:xfrm>
            <a:off x="4438013" y="4548250"/>
            <a:ext cx="6848715" cy="190741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a:rPr>
              <a:t>We can see that the SpaceX launch site are in the US near coasts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660041" y="2767106"/>
            <a:ext cx="2880828" cy="30719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err="1">
                <a:solidFill>
                  <a:srgbClr val="FFFFFF"/>
                </a:solidFill>
                <a:latin typeface="+mj-lt"/>
                <a:ea typeface="+mj-ea"/>
                <a:cs typeface="+mj-cs"/>
              </a:rPr>
              <a:t>Lauch</a:t>
            </a:r>
            <a:r>
              <a:rPr lang="en-US" kern="1200" dirty="0">
                <a:solidFill>
                  <a:srgbClr val="FFFFFF"/>
                </a:solidFill>
                <a:latin typeface="+mj-lt"/>
                <a:ea typeface="+mj-ea"/>
                <a:cs typeface="+mj-cs"/>
              </a:rPr>
              <a:t> Sites with color Labels</a:t>
            </a:r>
          </a:p>
          <a:p>
            <a:pPr>
              <a:spcAft>
                <a:spcPts val="600"/>
              </a:spcAft>
            </a:pPr>
            <a:endParaRPr lang="en-US" kern="1200" dirty="0">
              <a:solidFill>
                <a:srgbClr val="FFFFFF"/>
              </a:solidFill>
              <a:latin typeface="+mj-lt"/>
              <a:ea typeface="+mj-ea"/>
              <a:cs typeface="+mj-cs"/>
            </a:endParaRP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36</a:t>
            </a:fld>
            <a:endParaRPr lang="en-US" sz="1100">
              <a:solidFill>
                <a:schemeClr val="tx1">
                  <a:lumMod val="50000"/>
                  <a:lumOff val="50000"/>
                </a:schemeClr>
              </a:solidFill>
              <a:latin typeface="+mn-lt"/>
            </a:endParaRPr>
          </a:p>
        </p:txBody>
      </p:sp>
      <p:pic>
        <p:nvPicPr>
          <p:cNvPr id="4" name="Imagen 3" descr="Diagrama&#10;&#10;Descripción generada automáticamente">
            <a:extLst>
              <a:ext uri="{FF2B5EF4-FFF2-40B4-BE49-F238E27FC236}">
                <a16:creationId xmlns:a16="http://schemas.microsoft.com/office/drawing/2014/main" id="{4F686AC5-5E96-CD68-1021-F28F5776924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741731" y="949271"/>
            <a:ext cx="2865121" cy="3312030"/>
          </a:xfrm>
          <a:prstGeom prst="rect">
            <a:avLst/>
          </a:prstGeom>
        </p:spPr>
      </p:pic>
      <p:pic>
        <p:nvPicPr>
          <p:cNvPr id="5" name="Imagen 4" descr="Gráfico&#10;&#10;Descripción generada automáticamente con confianza baja">
            <a:extLst>
              <a:ext uri="{FF2B5EF4-FFF2-40B4-BE49-F238E27FC236}">
                <a16:creationId xmlns:a16="http://schemas.microsoft.com/office/drawing/2014/main" id="{82368DD5-A886-3B57-2991-7D9301E4742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9"/>
          <a:stretch/>
        </p:blipFill>
        <p:spPr>
          <a:xfrm>
            <a:off x="8504167" y="921935"/>
            <a:ext cx="2534152" cy="3387497"/>
          </a:xfrm>
          <a:prstGeom prst="rect">
            <a:avLst/>
          </a:prstGeom>
        </p:spPr>
      </p:pic>
      <p:sp>
        <p:nvSpPr>
          <p:cNvPr id="8" name="Content Placeholder 4">
            <a:extLst>
              <a:ext uri="{FF2B5EF4-FFF2-40B4-BE49-F238E27FC236}">
                <a16:creationId xmlns:a16="http://schemas.microsoft.com/office/drawing/2014/main" id="{C46D52D1-BA97-2CB5-F703-04FD7C21257B}"/>
              </a:ext>
            </a:extLst>
          </p:cNvPr>
          <p:cNvSpPr txBox="1">
            <a:spLocks/>
          </p:cNvSpPr>
          <p:nvPr/>
        </p:nvSpPr>
        <p:spPr>
          <a:xfrm>
            <a:off x="4438013" y="4548250"/>
            <a:ext cx="6848715" cy="190741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dirty="0">
                <a:solidFill>
                  <a:schemeClr val="accent3">
                    <a:lumMod val="25000"/>
                  </a:schemeClr>
                </a:solidFill>
                <a:latin typeface="Abadi"/>
              </a:rPr>
              <a:t>Florida Launch Sites</a:t>
            </a:r>
          </a:p>
          <a:p>
            <a:pPr>
              <a:lnSpc>
                <a:spcPct val="100000"/>
              </a:lnSpc>
              <a:spcBef>
                <a:spcPts val="1400"/>
              </a:spcBef>
            </a:pPr>
            <a:r>
              <a:rPr lang="en-US" sz="2000" dirty="0">
                <a:solidFill>
                  <a:schemeClr val="accent3">
                    <a:lumMod val="25000"/>
                  </a:schemeClr>
                </a:solidFill>
                <a:latin typeface="Abadi"/>
              </a:rPr>
              <a:t>Green Marker shows successful launches and Red Marker show Failures</a:t>
            </a:r>
          </a:p>
        </p:txBody>
      </p:sp>
    </p:spTree>
    <p:extLst>
      <p:ext uri="{BB962C8B-B14F-4D97-AF65-F5344CB8AC3E}">
        <p14:creationId xmlns:p14="http://schemas.microsoft.com/office/powerpoint/2010/main" val="9675587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660041" y="2767106"/>
            <a:ext cx="2880828" cy="30719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err="1">
                <a:solidFill>
                  <a:srgbClr val="FFFFFF"/>
                </a:solidFill>
                <a:latin typeface="+mj-lt"/>
                <a:ea typeface="+mj-ea"/>
                <a:cs typeface="+mj-cs"/>
              </a:rPr>
              <a:t>Lauch</a:t>
            </a:r>
            <a:r>
              <a:rPr lang="en-US" kern="1200" dirty="0">
                <a:solidFill>
                  <a:srgbClr val="FFFFFF"/>
                </a:solidFill>
                <a:latin typeface="+mj-lt"/>
                <a:ea typeface="+mj-ea"/>
                <a:cs typeface="+mj-cs"/>
              </a:rPr>
              <a:t> Site Distance to Landmarks</a:t>
            </a:r>
          </a:p>
          <a:p>
            <a:pPr>
              <a:spcAft>
                <a:spcPts val="600"/>
              </a:spcAft>
            </a:pPr>
            <a:endParaRPr lang="en-US" kern="1200" dirty="0">
              <a:solidFill>
                <a:srgbClr val="FFFFFF"/>
              </a:solidFill>
              <a:latin typeface="+mj-lt"/>
              <a:ea typeface="+mj-ea"/>
              <a:cs typeface="+mj-cs"/>
            </a:endParaRP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37</a:t>
            </a:fld>
            <a:endParaRPr lang="en-US" sz="1100">
              <a:solidFill>
                <a:schemeClr val="tx1">
                  <a:lumMod val="50000"/>
                  <a:lumOff val="50000"/>
                </a:schemeClr>
              </a:solidFill>
              <a:latin typeface="+mn-lt"/>
            </a:endParaRPr>
          </a:p>
        </p:txBody>
      </p:sp>
      <p:pic>
        <p:nvPicPr>
          <p:cNvPr id="6" name="Imagen 5">
            <a:extLst>
              <a:ext uri="{FF2B5EF4-FFF2-40B4-BE49-F238E27FC236}">
                <a16:creationId xmlns:a16="http://schemas.microsoft.com/office/drawing/2014/main" id="{89E6A159-82A5-7C9E-AD3E-5A21D9F5F09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774830" y="712538"/>
            <a:ext cx="6401597" cy="4433204"/>
          </a:xfrm>
          <a:prstGeom prst="rect">
            <a:avLst/>
          </a:prstGeom>
        </p:spPr>
      </p:pic>
      <p:sp>
        <p:nvSpPr>
          <p:cNvPr id="9" name="CuadroTexto 8">
            <a:extLst>
              <a:ext uri="{FF2B5EF4-FFF2-40B4-BE49-F238E27FC236}">
                <a16:creationId xmlns:a16="http://schemas.microsoft.com/office/drawing/2014/main" id="{CEF3ADB2-8EF5-C640-A56F-6645B19692D0}"/>
              </a:ext>
            </a:extLst>
          </p:cNvPr>
          <p:cNvSpPr txBox="1"/>
          <p:nvPr/>
        </p:nvSpPr>
        <p:spPr>
          <a:xfrm>
            <a:off x="4927628" y="5258439"/>
            <a:ext cx="6096000" cy="1200329"/>
          </a:xfrm>
          <a:prstGeom prst="rect">
            <a:avLst/>
          </a:prstGeom>
          <a:noFill/>
        </p:spPr>
        <p:txBody>
          <a:bodyPr wrap="square">
            <a:spAutoFit/>
          </a:bodyPr>
          <a:lstStyle/>
          <a:p>
            <a:pPr>
              <a:buFont typeface="Arial" panose="020B0604020202020204" pitchFamily="34" charset="0"/>
              <a:buChar char="•"/>
            </a:pPr>
            <a:r>
              <a:rPr lang="en-US" dirty="0"/>
              <a:t>Are launch sites in close proximity to railways? NO</a:t>
            </a:r>
          </a:p>
          <a:p>
            <a:pPr>
              <a:buFont typeface="Arial" panose="020B0604020202020204" pitchFamily="34" charset="0"/>
              <a:buChar char="•"/>
            </a:pPr>
            <a:r>
              <a:rPr lang="en-US" dirty="0"/>
              <a:t>Are launch sites in close proximity to highways? NO</a:t>
            </a:r>
          </a:p>
          <a:p>
            <a:pPr>
              <a:buFont typeface="Arial" panose="020B0604020202020204" pitchFamily="34" charset="0"/>
              <a:buChar char="•"/>
            </a:pPr>
            <a:r>
              <a:rPr lang="en-US" dirty="0"/>
              <a:t>Are launch sites in close proximity to coastline? YES</a:t>
            </a:r>
          </a:p>
          <a:p>
            <a:pPr>
              <a:buFont typeface="Arial" panose="020B0604020202020204" pitchFamily="34" charset="0"/>
              <a:buChar char="•"/>
            </a:pPr>
            <a:r>
              <a:rPr lang="en-US" dirty="0"/>
              <a:t>Do launch sites keep certain distance away from cities? YES</a:t>
            </a:r>
          </a:p>
        </p:txBody>
      </p:sp>
    </p:spTree>
    <p:extLst>
      <p:ext uri="{BB962C8B-B14F-4D97-AF65-F5344CB8AC3E}">
        <p14:creationId xmlns:p14="http://schemas.microsoft.com/office/powerpoint/2010/main" val="11446403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660041" y="2767106"/>
            <a:ext cx="2880828" cy="30719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100" kern="1200">
                <a:solidFill>
                  <a:srgbClr val="FFFFFF"/>
                </a:solidFill>
                <a:latin typeface="+mj-lt"/>
                <a:ea typeface="+mj-ea"/>
                <a:cs typeface="+mj-cs"/>
              </a:rPr>
              <a:t>Pie chart showing the success percentage achieved by each launch site</a:t>
            </a:r>
          </a:p>
        </p:txBody>
      </p:sp>
      <p:pic>
        <p:nvPicPr>
          <p:cNvPr id="6" name="Content Placeholder 3">
            <a:extLst>
              <a:ext uri="{FF2B5EF4-FFF2-40B4-BE49-F238E27FC236}">
                <a16:creationId xmlns:a16="http://schemas.microsoft.com/office/drawing/2014/main" id="{DE7E98FA-7C1E-BD9A-DDD3-33C60A8B7676}"/>
              </a:ext>
            </a:extLst>
          </p:cNvPr>
          <p:cNvPicPr>
            <a:picLocks noChangeAspect="1"/>
          </p:cNvPicPr>
          <p:nvPr/>
        </p:nvPicPr>
        <p:blipFill>
          <a:blip r:embed="rId2"/>
          <a:stretch>
            <a:fillRect/>
          </a:stretch>
        </p:blipFill>
        <p:spPr>
          <a:xfrm>
            <a:off x="4241442" y="1426190"/>
            <a:ext cx="7742361" cy="3638909"/>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39</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1913468" y="365125"/>
            <a:ext cx="944033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Introduction</a:t>
            </a:r>
          </a:p>
        </p:txBody>
      </p:sp>
      <p:pic>
        <p:nvPicPr>
          <p:cNvPr id="23" name="Graphic 22" descr="Chat sólido">
            <a:extLst>
              <a:ext uri="{FF2B5EF4-FFF2-40B4-BE49-F238E27FC236}">
                <a16:creationId xmlns:a16="http://schemas.microsoft.com/office/drawing/2014/main" id="{E0987E7E-C70C-9830-5E68-54C8F9815CF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38200" y="570706"/>
            <a:ext cx="914400" cy="914400"/>
          </a:xfrm>
          <a:prstGeom prst="rect">
            <a:avLst/>
          </a:prstGeom>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4</a:t>
            </a:fld>
            <a:endParaRPr lang="en-US" sz="1200">
              <a:solidFill>
                <a:schemeClr val="tx1">
                  <a:tint val="75000"/>
                </a:schemeClr>
              </a:solidFill>
              <a:latin typeface="+mn-lt"/>
            </a:endParaRPr>
          </a:p>
        </p:txBody>
      </p:sp>
      <p:graphicFrame>
        <p:nvGraphicFramePr>
          <p:cNvPr id="30" name="Content Placeholder 2">
            <a:extLst>
              <a:ext uri="{FF2B5EF4-FFF2-40B4-BE49-F238E27FC236}">
                <a16:creationId xmlns:a16="http://schemas.microsoft.com/office/drawing/2014/main" id="{D7D6F87C-01C4-8DAB-DBB2-C5DB58690D9C}"/>
              </a:ext>
            </a:extLst>
          </p:cNvPr>
          <p:cNvGraphicFramePr/>
          <p:nvPr>
            <p:extLst>
              <p:ext uri="{D42A27DB-BD31-4B8C-83A1-F6EECF244321}">
                <p14:modId xmlns:p14="http://schemas.microsoft.com/office/powerpoint/2010/main" val="5967040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5448434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660041" y="2767106"/>
            <a:ext cx="2880828" cy="30719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a:solidFill>
                  <a:srgbClr val="FFFFFF"/>
                </a:solidFill>
                <a:latin typeface="+mj-lt"/>
                <a:ea typeface="+mj-ea"/>
                <a:cs typeface="+mj-cs"/>
              </a:rPr>
              <a:t>Pie chart showing the Launch site with the highest launch success ratio</a:t>
            </a:r>
          </a:p>
          <a:p>
            <a:pPr>
              <a:spcAft>
                <a:spcPts val="600"/>
              </a:spcAft>
            </a:pPr>
            <a:endParaRPr lang="en-US" sz="3400" kern="1200">
              <a:solidFill>
                <a:srgbClr val="FFFFFF"/>
              </a:solidFill>
              <a:latin typeface="+mj-lt"/>
              <a:ea typeface="+mj-ea"/>
              <a:cs typeface="+mj-cs"/>
            </a:endParaRPr>
          </a:p>
        </p:txBody>
      </p:sp>
      <p:pic>
        <p:nvPicPr>
          <p:cNvPr id="2" name="Imagen 1">
            <a:extLst>
              <a:ext uri="{FF2B5EF4-FFF2-40B4-BE49-F238E27FC236}">
                <a16:creationId xmlns:a16="http://schemas.microsoft.com/office/drawing/2014/main" id="{440DE985-3FD1-DBD8-125F-22D66FFD428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40564" y="1676400"/>
            <a:ext cx="6687611" cy="3811937"/>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40</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660041" y="2767106"/>
            <a:ext cx="2880828" cy="30719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rgbClr val="FFFFFF"/>
                </a:solidFill>
                <a:latin typeface="+mj-lt"/>
                <a:ea typeface="+mj-ea"/>
                <a:cs typeface="+mj-cs"/>
              </a:rPr>
              <a:t>Scatter plot of Payload vs Launch Outcome for all sites, with different payload selected in the range slider</a:t>
            </a:r>
          </a:p>
          <a:p>
            <a:pPr>
              <a:spcAft>
                <a:spcPts val="600"/>
              </a:spcAft>
            </a:pPr>
            <a:endParaRPr lang="en-US" sz="2800" kern="1200">
              <a:solidFill>
                <a:srgbClr val="FFFFFF"/>
              </a:solidFill>
              <a:latin typeface="+mj-lt"/>
              <a:ea typeface="+mj-ea"/>
              <a:cs typeface="+mj-cs"/>
            </a:endParaRPr>
          </a:p>
        </p:txBody>
      </p:sp>
      <p:pic>
        <p:nvPicPr>
          <p:cNvPr id="2" name="Imagen 1">
            <a:extLst>
              <a:ext uri="{FF2B5EF4-FFF2-40B4-BE49-F238E27FC236}">
                <a16:creationId xmlns:a16="http://schemas.microsoft.com/office/drawing/2014/main" id="{6D3FCAEE-80AF-D1BC-9E7A-EAE7ED50402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9049" y="2092928"/>
            <a:ext cx="7225748" cy="2601269"/>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41</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Rectangle 2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Classification Accuracy</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4561008" y="5083149"/>
            <a:ext cx="7143304" cy="1372515"/>
          </a:xfrm>
          <a:prstGeom prst="rect">
            <a:avLst/>
          </a:prstGeom>
        </p:spPr>
        <p:txBody>
          <a:bodyPr vert="horz" lIns="91440" tIns="45720" rIns="91440" bIns="45720" rtlCol="0" anchor="ctr">
            <a:normAutofit/>
          </a:bodyPr>
          <a:lstStyle/>
          <a:p>
            <a:pPr>
              <a:spcBef>
                <a:spcPts val="1400"/>
              </a:spcBef>
            </a:pPr>
            <a:r>
              <a:rPr lang="en-US" sz="2000" dirty="0">
                <a:latin typeface="Abadi" panose="020B0604020104020204" pitchFamily="34" charset="0"/>
              </a:rPr>
              <a:t>The decision tree classifier is the model with the highest classification accuracy</a:t>
            </a:r>
          </a:p>
        </p:txBody>
      </p:sp>
      <p:pic>
        <p:nvPicPr>
          <p:cNvPr id="13" name="Graphic 12" descr="Cadena de bloques contorno">
            <a:extLst>
              <a:ext uri="{FF2B5EF4-FFF2-40B4-BE49-F238E27FC236}">
                <a16:creationId xmlns:a16="http://schemas.microsoft.com/office/drawing/2014/main" id="{E1C11AE5-B7B5-1D6A-7525-0DF4F3B4D7CF}"/>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764854" y="46015"/>
            <a:ext cx="2163494" cy="216349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43</a:t>
            </a:fld>
            <a:endParaRPr lang="en-US" sz="1100">
              <a:solidFill>
                <a:schemeClr val="tx1">
                  <a:lumMod val="50000"/>
                  <a:lumOff val="50000"/>
                </a:schemeClr>
              </a:solidFill>
              <a:latin typeface="+mn-lt"/>
            </a:endParaRPr>
          </a:p>
        </p:txBody>
      </p:sp>
      <p:pic>
        <p:nvPicPr>
          <p:cNvPr id="3" name="Imagen 2">
            <a:extLst>
              <a:ext uri="{FF2B5EF4-FFF2-40B4-BE49-F238E27FC236}">
                <a16:creationId xmlns:a16="http://schemas.microsoft.com/office/drawing/2014/main" id="{FC921E88-600E-1962-B532-FBA4F4222C8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367695" y="2219651"/>
            <a:ext cx="7388460" cy="251027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Rectangle 2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rgbClr val="FFFFFF"/>
                </a:solidFill>
                <a:latin typeface="+mj-lt"/>
                <a:ea typeface="+mj-ea"/>
                <a:cs typeface="+mj-cs"/>
              </a:rPr>
              <a:t>Confusion Matrix</a:t>
            </a:r>
          </a:p>
        </p:txBody>
      </p:sp>
      <p:pic>
        <p:nvPicPr>
          <p:cNvPr id="13" name="Graphic 12" descr="Cadena de bloques contorno">
            <a:extLst>
              <a:ext uri="{FF2B5EF4-FFF2-40B4-BE49-F238E27FC236}">
                <a16:creationId xmlns:a16="http://schemas.microsoft.com/office/drawing/2014/main" id="{E1C11AE5-B7B5-1D6A-7525-0DF4F3B4D7CF}"/>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764854" y="46015"/>
            <a:ext cx="2163494" cy="216349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44</a:t>
            </a:fld>
            <a:endParaRPr lang="en-US" sz="1100">
              <a:solidFill>
                <a:schemeClr val="tx1">
                  <a:lumMod val="50000"/>
                  <a:lumOff val="50000"/>
                </a:schemeClr>
              </a:solidFill>
              <a:latin typeface="+mn-lt"/>
            </a:endParaRPr>
          </a:p>
        </p:txBody>
      </p:sp>
      <p:pic>
        <p:nvPicPr>
          <p:cNvPr id="2" name="Imagen 1">
            <a:extLst>
              <a:ext uri="{FF2B5EF4-FFF2-40B4-BE49-F238E27FC236}">
                <a16:creationId xmlns:a16="http://schemas.microsoft.com/office/drawing/2014/main" id="{1955401F-D0B1-F76B-4D63-E606F713A153}"/>
              </a:ext>
            </a:extLst>
          </p:cNvPr>
          <p:cNvPicPr>
            <a:picLocks noChangeAspect="1"/>
          </p:cNvPicPr>
          <p:nvPr/>
        </p:nvPicPr>
        <p:blipFill>
          <a:blip r:embed="rId4"/>
          <a:stretch>
            <a:fillRect/>
          </a:stretch>
        </p:blipFill>
        <p:spPr>
          <a:xfrm>
            <a:off x="4782792" y="844416"/>
            <a:ext cx="4237087" cy="3511600"/>
          </a:xfrm>
          <a:prstGeom prst="rect">
            <a:avLst/>
          </a:prstGeom>
        </p:spPr>
      </p:pic>
      <p:sp>
        <p:nvSpPr>
          <p:cNvPr id="7" name="CuadroTexto 6">
            <a:extLst>
              <a:ext uri="{FF2B5EF4-FFF2-40B4-BE49-F238E27FC236}">
                <a16:creationId xmlns:a16="http://schemas.microsoft.com/office/drawing/2014/main" id="{6DB68C5B-2E49-D471-EB2E-E5D082785620}"/>
              </a:ext>
            </a:extLst>
          </p:cNvPr>
          <p:cNvSpPr txBox="1"/>
          <p:nvPr/>
        </p:nvSpPr>
        <p:spPr>
          <a:xfrm>
            <a:off x="5029527" y="4536256"/>
            <a:ext cx="6337720" cy="1200329"/>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Tree>
    <p:extLst>
      <p:ext uri="{BB962C8B-B14F-4D97-AF65-F5344CB8AC3E}">
        <p14:creationId xmlns:p14="http://schemas.microsoft.com/office/powerpoint/2010/main" val="9084956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1146528" y="1674235"/>
            <a:ext cx="92883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We request the rocket launch data from the SpaceX API via URL:</a:t>
            </a:r>
            <a:br>
              <a:rPr lang="en-US" sz="7600" dirty="0">
                <a:solidFill>
                  <a:schemeClr val="bg2">
                    <a:lumMod val="50000"/>
                  </a:schemeClr>
                </a:solidFill>
                <a:latin typeface="Abadi"/>
              </a:rPr>
            </a:br>
            <a:r>
              <a:rPr lang="en-US" sz="7600" dirty="0">
                <a:solidFill>
                  <a:schemeClr val="bg2">
                    <a:lumMod val="50000"/>
                  </a:schemeClr>
                </a:solidFill>
                <a:latin typeface="Abadi"/>
                <a:hlinkClick r:id="rId4"/>
              </a:rPr>
              <a:t>https://api.spacexdata.com/v4/launches/past</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Hot coding is applied for categorical traits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was collected by means of the get request to the SpaceX API.</a:t>
            </a:r>
          </a:p>
          <a:p>
            <a:pPr>
              <a:lnSpc>
                <a:spcPct val="100000"/>
              </a:lnSpc>
              <a:spcBef>
                <a:spcPts val="1400"/>
              </a:spcBef>
            </a:pPr>
            <a:r>
              <a:rPr lang="en-US" sz="2200" dirty="0">
                <a:solidFill>
                  <a:schemeClr val="accent3">
                    <a:lumMod val="25000"/>
                  </a:schemeClr>
                </a:solidFill>
                <a:latin typeface="Abadi" panose="020B0604020104020204" pitchFamily="34" charset="0"/>
              </a:rPr>
              <a:t>The content is decoded by calling the </a:t>
            </a:r>
            <a:r>
              <a:rPr lang="en-US" sz="2200" dirty="0" err="1">
                <a:solidFill>
                  <a:schemeClr val="accent3">
                    <a:lumMod val="25000"/>
                  </a:schemeClr>
                </a:solidFill>
                <a:latin typeface="Abadi" panose="020B0604020104020204" pitchFamily="34" charset="0"/>
              </a:rPr>
              <a:t>functionn</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and convert it to a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with .</a:t>
            </a:r>
            <a:r>
              <a:rPr lang="en-US" sz="2200" dirty="0" err="1">
                <a:solidFill>
                  <a:schemeClr val="accent3">
                    <a:lumMod val="25000"/>
                  </a:schemeClr>
                </a:solidFill>
                <a:latin typeface="Abadi" panose="020B0604020104020204" pitchFamily="34" charset="0"/>
              </a:rPr>
              <a:t>jason_normalize</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clean the data, check and fill in the missing data.</a:t>
            </a:r>
          </a:p>
          <a:p>
            <a:pPr>
              <a:lnSpc>
                <a:spcPct val="100000"/>
              </a:lnSpc>
              <a:spcBef>
                <a:spcPts val="1400"/>
              </a:spcBef>
            </a:pPr>
            <a:r>
              <a:rPr lang="en-US" sz="2200" dirty="0">
                <a:solidFill>
                  <a:schemeClr val="accent3">
                    <a:lumMod val="25000"/>
                  </a:schemeClr>
                </a:solidFill>
                <a:latin typeface="Abadi" panose="020B0604020104020204" pitchFamily="34" charset="0"/>
              </a:rPr>
              <a:t>Export the results to a CSV file </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06806"/>
            <a:ext cx="5461000" cy="4527062"/>
          </a:xfrm>
          <a:prstGeom prst="rect">
            <a:avLst/>
          </a:prstGeom>
          <a:ln>
            <a:solidFill>
              <a:srgbClr val="0B49CB"/>
            </a:solidFill>
            <a:prstDash val="dash"/>
          </a:ln>
        </p:spPr>
        <p:txBody>
          <a:bodyPr vert="horz" lIns="91440" tIns="45720" rIns="91440" bIns="45720" rtlCol="0" anchor="t">
            <a:normAutofit/>
          </a:bodyPr>
          <a:lstStyle/>
          <a:p>
            <a:pPr marL="0" indent="0">
              <a:buNone/>
            </a:pPr>
            <a:r>
              <a:rPr lang="en-US" sz="2200" dirty="0">
                <a:solidFill>
                  <a:srgbClr val="1C7DDB"/>
                </a:solidFill>
                <a:latin typeface="Abadi"/>
              </a:rPr>
              <a:t>Get Request for rocket data using API</a:t>
            </a:r>
          </a:p>
          <a:p>
            <a:pPr marL="0" indent="0">
              <a:buNone/>
            </a:pPr>
            <a:br>
              <a:rPr lang="en-US" sz="2200" dirty="0">
                <a:solidFill>
                  <a:srgbClr val="1C7DDB"/>
                </a:solidFill>
                <a:latin typeface="Abadi"/>
              </a:rPr>
            </a:br>
            <a:endParaRPr lang="en-US" sz="2200" dirty="0">
              <a:solidFill>
                <a:srgbClr val="1C7DDB"/>
              </a:solidFill>
              <a:latin typeface="Abadi"/>
            </a:endParaRPr>
          </a:p>
          <a:p>
            <a:pPr marL="0" indent="0">
              <a:buNone/>
            </a:pPr>
            <a:r>
              <a:rPr lang="en-US" sz="2200" dirty="0">
                <a:solidFill>
                  <a:srgbClr val="1C7DDB"/>
                </a:solidFill>
                <a:latin typeface="Abadi"/>
              </a:rPr>
              <a:t>Use </a:t>
            </a:r>
            <a:r>
              <a:rPr lang="en-US" sz="2200" dirty="0" err="1">
                <a:solidFill>
                  <a:srgbClr val="1C7DDB"/>
                </a:solidFill>
                <a:latin typeface="Abadi"/>
              </a:rPr>
              <a:t>json_normalize</a:t>
            </a:r>
            <a:r>
              <a:rPr lang="en-US" sz="2200" dirty="0">
                <a:solidFill>
                  <a:srgbClr val="1C7DDB"/>
                </a:solidFill>
                <a:latin typeface="Abadi"/>
              </a:rPr>
              <a:t> method</a:t>
            </a:r>
            <a:br>
              <a:rPr lang="en-US" sz="2200" dirty="0">
                <a:solidFill>
                  <a:srgbClr val="1C7DDB"/>
                </a:solidFill>
                <a:latin typeface="Abadi"/>
              </a:rPr>
            </a:br>
            <a:endParaRPr lang="en-US" sz="2200" dirty="0">
              <a:solidFill>
                <a:srgbClr val="1C7DDB"/>
              </a:solidFill>
              <a:latin typeface="Abadi"/>
            </a:endParaRPr>
          </a:p>
          <a:p>
            <a:pPr marL="0" indent="0">
              <a:buNone/>
            </a:pPr>
            <a:r>
              <a:rPr lang="en-US" sz="2200" dirty="0">
                <a:solidFill>
                  <a:srgbClr val="1C7DDB"/>
                </a:solidFill>
                <a:latin typeface="Abadi"/>
              </a:rPr>
              <a:t>Cleaning and Filling in the missing Value</a:t>
            </a: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Export the result </a:t>
            </a:r>
            <a:r>
              <a:rPr lang="en-US" sz="2200" dirty="0" err="1">
                <a:solidFill>
                  <a:srgbClr val="1C7DDB"/>
                </a:solidFill>
                <a:latin typeface="Abadi"/>
              </a:rPr>
              <a:t>oo</a:t>
            </a:r>
            <a:r>
              <a:rPr lang="en-US" sz="2200" dirty="0">
                <a:solidFill>
                  <a:srgbClr val="1C7DDB"/>
                </a:solidFill>
                <a:latin typeface="Abadi"/>
              </a:rPr>
              <a:t> a CSV File</a:t>
            </a: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 SpaceX API get request to collect data, clean the data and perform some basic data manipulation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Link to the notebook </a:t>
            </a:r>
            <a:r>
              <a:rPr lang="en-US" sz="2200" dirty="0">
                <a:solidFill>
                  <a:srgbClr val="1C7DDB"/>
                </a:solidFill>
                <a:latin typeface="Abadi" panose="020B0604020104020204" pitchFamily="34" charset="0"/>
                <a:hlinkClick r:id="rId3"/>
              </a:rPr>
              <a:t>https://github.com/Adanj28-CIO/Final-Capstone/blob/main/jupyter-labs-spacex-data-collection-api.ipynb</a:t>
            </a:r>
            <a:r>
              <a:rPr lang="en-US" sz="2200" dirty="0">
                <a:solidFill>
                  <a:srgbClr val="1C7DDB"/>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a:p>
            <a:pPr marL="0" indent="0">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Imagen 1" descr="Interfaz de usuario gráfica, Texto, Aplicación&#10;&#10;Descripción generada automáticamente">
            <a:extLst>
              <a:ext uri="{FF2B5EF4-FFF2-40B4-BE49-F238E27FC236}">
                <a16:creationId xmlns:a16="http://schemas.microsoft.com/office/drawing/2014/main" id="{F561E8F6-9F18-386B-8390-D4F4FB29C93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bwMode="auto">
          <a:xfrm>
            <a:off x="6171385" y="2185807"/>
            <a:ext cx="4955428" cy="642234"/>
          </a:xfrm>
          <a:prstGeom prst="rect">
            <a:avLst/>
          </a:prstGeom>
          <a:ln>
            <a:noFill/>
          </a:ln>
          <a:extLst>
            <a:ext uri="{53640926-AAD7-44D8-BBD7-CCE9431645EC}">
              <a14:shadowObscured xmlns:a14="http://schemas.microsoft.com/office/drawing/2010/main"/>
            </a:ext>
          </a:extLst>
        </p:spPr>
      </p:pic>
      <p:pic>
        <p:nvPicPr>
          <p:cNvPr id="7" name="Imagen 6" descr="Una captura de pantalla de una computadora&#10;&#10;Descripción generada automáticamente">
            <a:extLst>
              <a:ext uri="{FF2B5EF4-FFF2-40B4-BE49-F238E27FC236}">
                <a16:creationId xmlns:a16="http://schemas.microsoft.com/office/drawing/2014/main" id="{774E6258-F28A-BC96-B0E2-487792CA917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bwMode="auto">
          <a:xfrm>
            <a:off x="6171385" y="3355744"/>
            <a:ext cx="4953946" cy="262979"/>
          </a:xfrm>
          <a:prstGeom prst="rect">
            <a:avLst/>
          </a:prstGeom>
          <a:ln>
            <a:noFill/>
          </a:ln>
          <a:extLst>
            <a:ext uri="{53640926-AAD7-44D8-BBD7-CCE9431645EC}">
              <a14:shadowObscured xmlns:a14="http://schemas.microsoft.com/office/drawing/2010/main"/>
            </a:ext>
          </a:extLst>
        </p:spPr>
      </p:pic>
      <p:pic>
        <p:nvPicPr>
          <p:cNvPr id="8" name="Imagen 7">
            <a:extLst>
              <a:ext uri="{FF2B5EF4-FFF2-40B4-BE49-F238E27FC236}">
                <a16:creationId xmlns:a16="http://schemas.microsoft.com/office/drawing/2014/main" id="{18B63ECF-2A46-5098-982C-06284D4678D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bwMode="auto">
          <a:xfrm>
            <a:off x="6171385" y="4094546"/>
            <a:ext cx="3981450" cy="1231978"/>
          </a:xfrm>
          <a:prstGeom prst="rect">
            <a:avLst/>
          </a:prstGeom>
          <a:ln>
            <a:noFill/>
          </a:ln>
          <a:extLst>
            <a:ext uri="{53640926-AAD7-44D8-BBD7-CCE9431645EC}">
              <a14:shadowObscured xmlns:a14="http://schemas.microsoft.com/office/drawing/2010/main"/>
            </a:ext>
          </a:extLst>
        </p:spPr>
      </p:pic>
      <p:pic>
        <p:nvPicPr>
          <p:cNvPr id="9" name="Imagen 8">
            <a:extLst>
              <a:ext uri="{FF2B5EF4-FFF2-40B4-BE49-F238E27FC236}">
                <a16:creationId xmlns:a16="http://schemas.microsoft.com/office/drawing/2014/main" id="{3F229C6D-AB04-0671-CB32-3AE338DD7CC1}"/>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bwMode="auto">
          <a:xfrm>
            <a:off x="6171384" y="5802347"/>
            <a:ext cx="4631713" cy="29974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URL notebook:</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hlinkClick r:id="rId3"/>
              </a:rPr>
              <a:t>https://github.com/Adanj28-CIO/Final-Capstone/blob/main/jupyter-labs-webscraping.ipynb</a:t>
            </a:r>
            <a:r>
              <a:rPr lang="en-US" sz="2200" dirty="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solidFill>
                  <a:srgbClr val="1C7DDB"/>
                </a:solidFill>
                <a:latin typeface="Abadi"/>
              </a:rPr>
              <a:t>Apply http Get method to request  </a:t>
            </a: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r>
              <a:rPr lang="en-US" sz="2200" dirty="0">
                <a:solidFill>
                  <a:srgbClr val="1C7DDB"/>
                </a:solidFill>
                <a:latin typeface="Abadi"/>
              </a:rPr>
              <a:t>Create a </a:t>
            </a:r>
            <a:r>
              <a:rPr lang="en-US" sz="2200" dirty="0" err="1">
                <a:solidFill>
                  <a:srgbClr val="1C7DDB"/>
                </a:solidFill>
                <a:latin typeface="Abadi"/>
              </a:rPr>
              <a:t>BeaurifulSoup</a:t>
            </a:r>
            <a:r>
              <a:rPr lang="en-US" sz="2200" dirty="0">
                <a:solidFill>
                  <a:srgbClr val="1C7DDB"/>
                </a:solidFill>
                <a:latin typeface="Abadi"/>
              </a:rPr>
              <a:t> object  and Print the page tile to verify </a:t>
            </a:r>
            <a:r>
              <a:rPr lang="en-US" sz="2200" dirty="0" err="1">
                <a:solidFill>
                  <a:srgbClr val="1C7DDB"/>
                </a:solidFill>
                <a:latin typeface="Abadi"/>
              </a:rPr>
              <a:t>BeautifulSoup</a:t>
            </a: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r>
              <a:rPr lang="en-US" sz="2200" dirty="0">
                <a:solidFill>
                  <a:srgbClr val="1C7DDB"/>
                </a:solidFill>
                <a:latin typeface="Abadi"/>
              </a:rPr>
              <a:t>Extract all columns names</a:t>
            </a:r>
          </a:p>
          <a:p>
            <a:pPr marL="0" indent="0">
              <a:buFont typeface="Arial" panose="020B0604020202020204" pitchFamily="34" charset="0"/>
              <a:buNone/>
            </a:pPr>
            <a:r>
              <a:rPr lang="en-US" sz="2200" dirty="0">
                <a:solidFill>
                  <a:srgbClr val="1C7DDB"/>
                </a:solidFill>
                <a:latin typeface="Abadi"/>
              </a:rPr>
              <a:t>Create </a:t>
            </a:r>
            <a:r>
              <a:rPr lang="en-US" sz="2200" dirty="0" err="1">
                <a:solidFill>
                  <a:srgbClr val="1C7DDB"/>
                </a:solidFill>
                <a:latin typeface="Abadi"/>
              </a:rPr>
              <a:t>dataframe</a:t>
            </a:r>
            <a:endParaRPr lang="en-US" sz="2200" dirty="0">
              <a:solidFill>
                <a:srgbClr val="1C7DDB"/>
              </a:solidFill>
              <a:latin typeface="Abadi"/>
            </a:endParaRPr>
          </a:p>
          <a:p>
            <a:pPr marL="0" indent="0">
              <a:buFont typeface="Arial" panose="020B0604020202020204" pitchFamily="34" charset="0"/>
              <a:buNone/>
            </a:pPr>
            <a:r>
              <a:rPr lang="en-US" sz="2200" dirty="0">
                <a:solidFill>
                  <a:srgbClr val="1C7DDB"/>
                </a:solidFill>
                <a:latin typeface="Abadi"/>
              </a:rPr>
              <a:t>Export data to csv</a:t>
            </a:r>
          </a:p>
        </p:txBody>
      </p:sp>
      <p:pic>
        <p:nvPicPr>
          <p:cNvPr id="7" name="Imagen 6">
            <a:extLst>
              <a:ext uri="{FF2B5EF4-FFF2-40B4-BE49-F238E27FC236}">
                <a16:creationId xmlns:a16="http://schemas.microsoft.com/office/drawing/2014/main" id="{A94058D2-E477-32CB-AFFF-B38F81CF964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220606" y="2154147"/>
            <a:ext cx="5066909" cy="407326"/>
          </a:xfrm>
          <a:prstGeom prst="rect">
            <a:avLst/>
          </a:prstGeom>
        </p:spPr>
      </p:pic>
      <p:pic>
        <p:nvPicPr>
          <p:cNvPr id="9" name="Imagen 8">
            <a:extLst>
              <a:ext uri="{FF2B5EF4-FFF2-40B4-BE49-F238E27FC236}">
                <a16:creationId xmlns:a16="http://schemas.microsoft.com/office/drawing/2014/main" id="{2E1051AB-4E08-28B8-2FDD-D0C95FC5C68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220606" y="3298845"/>
            <a:ext cx="4889354" cy="178990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654</TotalTime>
  <Words>2008</Words>
  <Application>Microsoft Office PowerPoint</Application>
  <PresentationFormat>Panorámica</PresentationFormat>
  <Paragraphs>229</Paragraphs>
  <Slides>46</Slides>
  <Notes>6</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Wingdings</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Adan Jimenez</cp:lastModifiedBy>
  <cp:revision>237</cp:revision>
  <dcterms:created xsi:type="dcterms:W3CDTF">2021-04-29T18:58:34Z</dcterms:created>
  <dcterms:modified xsi:type="dcterms:W3CDTF">2022-09-03T21:53:42Z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